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71" r:id="rId4"/>
    <p:sldId id="270" r:id="rId5"/>
    <p:sldId id="273" r:id="rId6"/>
    <p:sldId id="274" r:id="rId7"/>
    <p:sldId id="276" r:id="rId8"/>
    <p:sldId id="277" r:id="rId9"/>
    <p:sldId id="279" r:id="rId10"/>
    <p:sldId id="278" r:id="rId11"/>
    <p:sldId id="27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CA03A4-D548-41BF-9A05-751E3329BD90}" v="2" dt="2024-08-19T15:32:59.4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9" autoAdjust="0"/>
    <p:restoredTop sz="62146" autoAdjust="0"/>
  </p:normalViewPr>
  <p:slideViewPr>
    <p:cSldViewPr snapToGrid="0">
      <p:cViewPr varScale="1">
        <p:scale>
          <a:sx n="55" d="100"/>
          <a:sy n="55" d="100"/>
        </p:scale>
        <p:origin x="1517" y="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 Id="rId22"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ook Miller" userId="540f15f9-2a12-498f-ae6d-bd379187ebb1" providerId="ADAL" clId="{C9CA03A4-D548-41BF-9A05-751E3329BD90}"/>
    <pc:docChg chg="custSel addSld modSld">
      <pc:chgData name="Brook Miller" userId="540f15f9-2a12-498f-ae6d-bd379187ebb1" providerId="ADAL" clId="{C9CA03A4-D548-41BF-9A05-751E3329BD90}" dt="2024-08-19T15:32:59.403" v="1177"/>
      <pc:docMkLst>
        <pc:docMk/>
      </pc:docMkLst>
      <pc:sldChg chg="modSp mod">
        <pc:chgData name="Brook Miller" userId="540f15f9-2a12-498f-ae6d-bd379187ebb1" providerId="ADAL" clId="{C9CA03A4-D548-41BF-9A05-751E3329BD90}" dt="2024-08-19T14:28:55.726" v="800" actId="20577"/>
        <pc:sldMkLst>
          <pc:docMk/>
          <pc:sldMk cId="3295895047" sldId="256"/>
        </pc:sldMkLst>
        <pc:spChg chg="mod">
          <ac:chgData name="Brook Miller" userId="540f15f9-2a12-498f-ae6d-bd379187ebb1" providerId="ADAL" clId="{C9CA03A4-D548-41BF-9A05-751E3329BD90}" dt="2024-08-19T14:28:55.726" v="800" actId="20577"/>
          <ac:spMkLst>
            <pc:docMk/>
            <pc:sldMk cId="3295895047" sldId="256"/>
            <ac:spMk id="2" creationId="{84E40C80-086C-5F8B-01D5-C3D8001A8E2D}"/>
          </ac:spMkLst>
        </pc:spChg>
      </pc:sldChg>
      <pc:sldChg chg="addSp">
        <pc:chgData name="Brook Miller" userId="540f15f9-2a12-498f-ae6d-bd379187ebb1" providerId="ADAL" clId="{C9CA03A4-D548-41BF-9A05-751E3329BD90}" dt="2024-08-19T15:32:59.403" v="1177"/>
        <pc:sldMkLst>
          <pc:docMk/>
          <pc:sldMk cId="1976372548" sldId="257"/>
        </pc:sldMkLst>
        <pc:picChg chg="add">
          <ac:chgData name="Brook Miller" userId="540f15f9-2a12-498f-ae6d-bd379187ebb1" providerId="ADAL" clId="{C9CA03A4-D548-41BF-9A05-751E3329BD90}" dt="2024-08-19T15:32:59.403" v="1177"/>
          <ac:picMkLst>
            <pc:docMk/>
            <pc:sldMk cId="1976372548" sldId="257"/>
            <ac:picMk id="5" creationId="{4E34C84F-F597-4A84-F670-99E986E1B6DA}"/>
          </ac:picMkLst>
        </pc:picChg>
      </pc:sldChg>
      <pc:sldChg chg="modSp mod">
        <pc:chgData name="Brook Miller" userId="540f15f9-2a12-498f-ae6d-bd379187ebb1" providerId="ADAL" clId="{C9CA03A4-D548-41BF-9A05-751E3329BD90}" dt="2024-08-19T14:18:28.158" v="364" actId="20577"/>
        <pc:sldMkLst>
          <pc:docMk/>
          <pc:sldMk cId="3108168670" sldId="258"/>
        </pc:sldMkLst>
        <pc:spChg chg="mod">
          <ac:chgData name="Brook Miller" userId="540f15f9-2a12-498f-ae6d-bd379187ebb1" providerId="ADAL" clId="{C9CA03A4-D548-41BF-9A05-751E3329BD90}" dt="2024-08-19T14:18:28.158" v="364" actId="20577"/>
          <ac:spMkLst>
            <pc:docMk/>
            <pc:sldMk cId="3108168670" sldId="258"/>
            <ac:spMk id="3" creationId="{4CE951AC-5EDB-81C9-9E3F-41F879075832}"/>
          </ac:spMkLst>
        </pc:spChg>
      </pc:sldChg>
      <pc:sldChg chg="modSp mod modNotesTx">
        <pc:chgData name="Brook Miller" userId="540f15f9-2a12-498f-ae6d-bd379187ebb1" providerId="ADAL" clId="{C9CA03A4-D548-41BF-9A05-751E3329BD90}" dt="2024-08-19T15:08:37.342" v="867" actId="20577"/>
        <pc:sldMkLst>
          <pc:docMk/>
          <pc:sldMk cId="3612214050" sldId="259"/>
        </pc:sldMkLst>
        <pc:spChg chg="mod">
          <ac:chgData name="Brook Miller" userId="540f15f9-2a12-498f-ae6d-bd379187ebb1" providerId="ADAL" clId="{C9CA03A4-D548-41BF-9A05-751E3329BD90}" dt="2024-08-19T13:48:34.680" v="111" actId="20577"/>
          <ac:spMkLst>
            <pc:docMk/>
            <pc:sldMk cId="3612214050" sldId="259"/>
            <ac:spMk id="3" creationId="{A4096CD9-FC53-FC22-60D3-AC543A86634C}"/>
          </ac:spMkLst>
        </pc:spChg>
      </pc:sldChg>
      <pc:sldChg chg="modSp mod">
        <pc:chgData name="Brook Miller" userId="540f15f9-2a12-498f-ae6d-bd379187ebb1" providerId="ADAL" clId="{C9CA03A4-D548-41BF-9A05-751E3329BD90}" dt="2024-08-19T13:49:54.036" v="122" actId="20577"/>
        <pc:sldMkLst>
          <pc:docMk/>
          <pc:sldMk cId="1584998102" sldId="260"/>
        </pc:sldMkLst>
        <pc:spChg chg="mod">
          <ac:chgData name="Brook Miller" userId="540f15f9-2a12-498f-ae6d-bd379187ebb1" providerId="ADAL" clId="{C9CA03A4-D548-41BF-9A05-751E3329BD90}" dt="2024-08-19T13:49:54.036" v="122" actId="20577"/>
          <ac:spMkLst>
            <pc:docMk/>
            <pc:sldMk cId="1584998102" sldId="260"/>
            <ac:spMk id="3" creationId="{66CB2DF5-5BD1-4E47-FA3D-8308D9F02EF6}"/>
          </ac:spMkLst>
        </pc:spChg>
      </pc:sldChg>
      <pc:sldChg chg="modSp mod">
        <pc:chgData name="Brook Miller" userId="540f15f9-2a12-498f-ae6d-bd379187ebb1" providerId="ADAL" clId="{C9CA03A4-D548-41BF-9A05-751E3329BD90}" dt="2024-08-19T13:57:00.497" v="201" actId="6549"/>
        <pc:sldMkLst>
          <pc:docMk/>
          <pc:sldMk cId="3502442536" sldId="261"/>
        </pc:sldMkLst>
        <pc:spChg chg="mod">
          <ac:chgData name="Brook Miller" userId="540f15f9-2a12-498f-ae6d-bd379187ebb1" providerId="ADAL" clId="{C9CA03A4-D548-41BF-9A05-751E3329BD90}" dt="2024-08-19T13:57:00.497" v="201" actId="6549"/>
          <ac:spMkLst>
            <pc:docMk/>
            <pc:sldMk cId="3502442536" sldId="261"/>
            <ac:spMk id="2" creationId="{A281B5C1-3F08-864B-34FF-3F62B727CDFE}"/>
          </ac:spMkLst>
        </pc:spChg>
      </pc:sldChg>
      <pc:sldChg chg="modSp mod modNotesTx">
        <pc:chgData name="Brook Miller" userId="540f15f9-2a12-498f-ae6d-bd379187ebb1" providerId="ADAL" clId="{C9CA03A4-D548-41BF-9A05-751E3329BD90}" dt="2024-08-19T15:20:21.388" v="1086" actId="20577"/>
        <pc:sldMkLst>
          <pc:docMk/>
          <pc:sldMk cId="3753115855" sldId="262"/>
        </pc:sldMkLst>
        <pc:spChg chg="mod">
          <ac:chgData name="Brook Miller" userId="540f15f9-2a12-498f-ae6d-bd379187ebb1" providerId="ADAL" clId="{C9CA03A4-D548-41BF-9A05-751E3329BD90}" dt="2024-08-19T14:21:57.842" v="400" actId="20577"/>
          <ac:spMkLst>
            <pc:docMk/>
            <pc:sldMk cId="3753115855" sldId="262"/>
            <ac:spMk id="2" creationId="{72D88663-B68F-0FBC-EBA1-2DD77F1AA84B}"/>
          </ac:spMkLst>
        </pc:spChg>
        <pc:spChg chg="mod">
          <ac:chgData name="Brook Miller" userId="540f15f9-2a12-498f-ae6d-bd379187ebb1" providerId="ADAL" clId="{C9CA03A4-D548-41BF-9A05-751E3329BD90}" dt="2024-08-19T14:22:45.884" v="564" actId="20577"/>
          <ac:spMkLst>
            <pc:docMk/>
            <pc:sldMk cId="3753115855" sldId="262"/>
            <ac:spMk id="6" creationId="{222C1996-D8BD-162C-2149-0212FC207841}"/>
          </ac:spMkLst>
        </pc:spChg>
      </pc:sldChg>
      <pc:sldChg chg="modSp mod">
        <pc:chgData name="Brook Miller" userId="540f15f9-2a12-498f-ae6d-bd379187ebb1" providerId="ADAL" clId="{C9CA03A4-D548-41BF-9A05-751E3329BD90}" dt="2024-08-19T15:31:07.156" v="1176" actId="20577"/>
        <pc:sldMkLst>
          <pc:docMk/>
          <pc:sldMk cId="87557872" sldId="265"/>
        </pc:sldMkLst>
        <pc:spChg chg="mod">
          <ac:chgData name="Brook Miller" userId="540f15f9-2a12-498f-ae6d-bd379187ebb1" providerId="ADAL" clId="{C9CA03A4-D548-41BF-9A05-751E3329BD90}" dt="2024-08-19T15:31:07.156" v="1176" actId="20577"/>
          <ac:spMkLst>
            <pc:docMk/>
            <pc:sldMk cId="87557872" sldId="265"/>
            <ac:spMk id="4" creationId="{2F217823-772C-1A63-324F-222C506A3625}"/>
          </ac:spMkLst>
        </pc:spChg>
      </pc:sldChg>
      <pc:sldChg chg="modSp mod">
        <pc:chgData name="Brook Miller" userId="540f15f9-2a12-498f-ae6d-bd379187ebb1" providerId="ADAL" clId="{C9CA03A4-D548-41BF-9A05-751E3329BD90}" dt="2024-08-19T14:29:33.366" v="827" actId="20577"/>
        <pc:sldMkLst>
          <pc:docMk/>
          <pc:sldMk cId="1002904989" sldId="266"/>
        </pc:sldMkLst>
        <pc:spChg chg="mod">
          <ac:chgData name="Brook Miller" userId="540f15f9-2a12-498f-ae6d-bd379187ebb1" providerId="ADAL" clId="{C9CA03A4-D548-41BF-9A05-751E3329BD90}" dt="2024-08-19T14:29:33.366" v="827" actId="20577"/>
          <ac:spMkLst>
            <pc:docMk/>
            <pc:sldMk cId="1002904989" sldId="266"/>
            <ac:spMk id="3" creationId="{528EAC9A-CB6F-5043-E4DA-FFEB8BCD9860}"/>
          </ac:spMkLst>
        </pc:spChg>
      </pc:sldChg>
      <pc:sldChg chg="modSp mod">
        <pc:chgData name="Brook Miller" userId="540f15f9-2a12-498f-ae6d-bd379187ebb1" providerId="ADAL" clId="{C9CA03A4-D548-41BF-9A05-751E3329BD90}" dt="2024-08-19T13:57:54.279" v="235" actId="20577"/>
        <pc:sldMkLst>
          <pc:docMk/>
          <pc:sldMk cId="2222583625" sldId="267"/>
        </pc:sldMkLst>
        <pc:spChg chg="mod">
          <ac:chgData name="Brook Miller" userId="540f15f9-2a12-498f-ae6d-bd379187ebb1" providerId="ADAL" clId="{C9CA03A4-D548-41BF-9A05-751E3329BD90}" dt="2024-08-19T13:57:54.279" v="235" actId="20577"/>
          <ac:spMkLst>
            <pc:docMk/>
            <pc:sldMk cId="2222583625" sldId="267"/>
            <ac:spMk id="3" creationId="{B6812D1B-24FA-6A9C-4102-38A57D8A9757}"/>
          </ac:spMkLst>
        </pc:spChg>
      </pc:sldChg>
      <pc:sldChg chg="modSp add mod">
        <pc:chgData name="Brook Miller" userId="540f15f9-2a12-498f-ae6d-bd379187ebb1" providerId="ADAL" clId="{C9CA03A4-D548-41BF-9A05-751E3329BD90}" dt="2024-08-19T14:25:41.222" v="587" actId="20577"/>
        <pc:sldMkLst>
          <pc:docMk/>
          <pc:sldMk cId="3916614242" sldId="268"/>
        </pc:sldMkLst>
        <pc:spChg chg="mod">
          <ac:chgData name="Brook Miller" userId="540f15f9-2a12-498f-ae6d-bd379187ebb1" providerId="ADAL" clId="{C9CA03A4-D548-41BF-9A05-751E3329BD90}" dt="2024-08-19T14:25:41.222" v="587" actId="20577"/>
          <ac:spMkLst>
            <pc:docMk/>
            <pc:sldMk cId="3916614242" sldId="268"/>
            <ac:spMk id="3" creationId="{66CB2DF5-5BD1-4E47-FA3D-8308D9F02EF6}"/>
          </ac:spMkLst>
        </pc:spChg>
      </pc:sldChg>
      <pc:sldChg chg="addSp modSp add mod modNotesTx">
        <pc:chgData name="Brook Miller" userId="540f15f9-2a12-498f-ae6d-bd379187ebb1" providerId="ADAL" clId="{C9CA03A4-D548-41BF-9A05-751E3329BD90}" dt="2024-08-19T15:18:15.806" v="1048" actId="20577"/>
        <pc:sldMkLst>
          <pc:docMk/>
          <pc:sldMk cId="1261002352" sldId="269"/>
        </pc:sldMkLst>
        <pc:spChg chg="mod">
          <ac:chgData name="Brook Miller" userId="540f15f9-2a12-498f-ae6d-bd379187ebb1" providerId="ADAL" clId="{C9CA03A4-D548-41BF-9A05-751E3329BD90}" dt="2024-08-19T15:14:35.726" v="879" actId="20577"/>
          <ac:spMkLst>
            <pc:docMk/>
            <pc:sldMk cId="1261002352" sldId="269"/>
            <ac:spMk id="3" creationId="{66CB2DF5-5BD1-4E47-FA3D-8308D9F02EF6}"/>
          </ac:spMkLst>
        </pc:spChg>
        <pc:picChg chg="add mod">
          <ac:chgData name="Brook Miller" userId="540f15f9-2a12-498f-ae6d-bd379187ebb1" providerId="ADAL" clId="{C9CA03A4-D548-41BF-9A05-751E3329BD90}" dt="2024-08-19T13:55:03.467" v="174" actId="1076"/>
          <ac:picMkLst>
            <pc:docMk/>
            <pc:sldMk cId="1261002352" sldId="269"/>
            <ac:picMk id="4" creationId="{D2A6F4EA-44C0-DCB9-E660-DACB1182B363}"/>
          </ac:picMkLst>
        </pc:picChg>
        <pc:picChg chg="add mod">
          <ac:chgData name="Brook Miller" userId="540f15f9-2a12-498f-ae6d-bd379187ebb1" providerId="ADAL" clId="{C9CA03A4-D548-41BF-9A05-751E3329BD90}" dt="2024-08-19T13:54:59.923" v="173" actId="1076"/>
          <ac:picMkLst>
            <pc:docMk/>
            <pc:sldMk cId="1261002352" sldId="269"/>
            <ac:picMk id="6" creationId="{E2CEA03B-DB6C-25AA-FEE0-47C4E23D1347}"/>
          </ac:picMkLst>
        </pc:picChg>
        <pc:picChg chg="add mod">
          <ac:chgData name="Brook Miller" userId="540f15f9-2a12-498f-ae6d-bd379187ebb1" providerId="ADAL" clId="{C9CA03A4-D548-41BF-9A05-751E3329BD90}" dt="2024-08-19T13:55:34.341" v="176" actId="1076"/>
          <ac:picMkLst>
            <pc:docMk/>
            <pc:sldMk cId="1261002352" sldId="269"/>
            <ac:picMk id="8" creationId="{FEDFA65A-3303-9D74-DE9C-27D9D7D6E49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875F6-8C4B-4ACE-B684-C8C7878488C8}" type="datetimeFigureOut">
              <a:rPr lang="en-US" smtClean="0"/>
              <a:t>8/20/2024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7A8575-62BD-4E04-AE3C-1F0996501AA9}" type="slidenum">
              <a:rPr lang="en-US" smtClean="0"/>
              <a:t>‹#›</a:t>
            </a:fld>
            <a:endParaRPr lang="en-US"/>
          </a:p>
        </p:txBody>
      </p:sp>
    </p:spTree>
    <p:extLst>
      <p:ext uri="{BB962C8B-B14F-4D97-AF65-F5344CB8AC3E}">
        <p14:creationId xmlns:p14="http://schemas.microsoft.com/office/powerpoint/2010/main" val="10961531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name is Amy Giroux and my colleague Brook Miller and I work in the Center for Humanities and Digital Research here at UCF. You’ll hear our center be called C-H-D-R, or Cheddar.</a:t>
            </a:r>
          </a:p>
          <a:p>
            <a:endParaRPr lang="en-US" dirty="0"/>
          </a:p>
          <a:p>
            <a:r>
              <a:rPr lang="en-US" dirty="0"/>
              <a:t>We have sponsored over 25 Computer Science teams over the years and we have a great track record of successful teams.</a:t>
            </a:r>
          </a:p>
          <a:p>
            <a:endParaRPr lang="en-US" dirty="0"/>
          </a:p>
          <a:p>
            <a:r>
              <a:rPr lang="en-US" dirty="0"/>
              <a:t>The project that we need help with is the Charles </a:t>
            </a:r>
            <a:r>
              <a:rPr lang="en-US" dirty="0" err="1"/>
              <a:t>Brockden</a:t>
            </a:r>
            <a:r>
              <a:rPr lang="en-US" dirty="0"/>
              <a:t> Brown Electronic Archive and Scholarly Edition.</a:t>
            </a:r>
          </a:p>
        </p:txBody>
      </p:sp>
      <p:sp>
        <p:nvSpPr>
          <p:cNvPr id="4" name="Slide Number Placeholder 3"/>
          <p:cNvSpPr>
            <a:spLocks noGrp="1"/>
          </p:cNvSpPr>
          <p:nvPr>
            <p:ph type="sldNum" sz="quarter" idx="5"/>
          </p:nvPr>
        </p:nvSpPr>
        <p:spPr/>
        <p:txBody>
          <a:bodyPr/>
          <a:lstStyle/>
          <a:p>
            <a:fld id="{817A8575-62BD-4E04-AE3C-1F0996501AA9}" type="slidenum">
              <a:rPr lang="en-US" smtClean="0"/>
              <a:t>1</a:t>
            </a:fld>
            <a:endParaRPr lang="en-US"/>
          </a:p>
        </p:txBody>
      </p:sp>
    </p:spTree>
    <p:extLst>
      <p:ext uri="{BB962C8B-B14F-4D97-AF65-F5344CB8AC3E}">
        <p14:creationId xmlns:p14="http://schemas.microsoft.com/office/powerpoint/2010/main" val="3706946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Brown was born in 1771 and was only 39 when he died in 1810.</a:t>
            </a:r>
          </a:p>
          <a:p>
            <a:endParaRPr lang="en-US" dirty="0"/>
          </a:p>
          <a:p>
            <a:r>
              <a:rPr lang="en-US" dirty="0"/>
              <a:t>He was a very prolific author and this archive contains both correspondence he wrote and published works.</a:t>
            </a:r>
          </a:p>
        </p:txBody>
      </p:sp>
      <p:sp>
        <p:nvSpPr>
          <p:cNvPr id="4" name="Slide Number Placeholder 3"/>
          <p:cNvSpPr>
            <a:spLocks noGrp="1"/>
          </p:cNvSpPr>
          <p:nvPr>
            <p:ph type="sldNum" sz="quarter" idx="5"/>
          </p:nvPr>
        </p:nvSpPr>
        <p:spPr/>
        <p:txBody>
          <a:bodyPr/>
          <a:lstStyle/>
          <a:p>
            <a:fld id="{817A8575-62BD-4E04-AE3C-1F0996501AA9}" type="slidenum">
              <a:rPr lang="en-US" smtClean="0"/>
              <a:t>2</a:t>
            </a:fld>
            <a:endParaRPr lang="en-US"/>
          </a:p>
        </p:txBody>
      </p:sp>
    </p:spTree>
    <p:extLst>
      <p:ext uri="{BB962C8B-B14F-4D97-AF65-F5344CB8AC3E}">
        <p14:creationId xmlns:p14="http://schemas.microsoft.com/office/powerpoint/2010/main" val="150147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very active community of scholars use this archive and website. These scholars have received two grants from the National Endowment for the Humanities to build the original website and to publish 7 scholarly editions of Brown’s works.</a:t>
            </a:r>
          </a:p>
          <a:p>
            <a:endParaRPr lang="en-US" dirty="0"/>
          </a:p>
          <a:p>
            <a:r>
              <a:rPr lang="en-US" dirty="0"/>
              <a:t>Scholars are continually researching and writing about Brown and new publications are added to the archive yearly. </a:t>
            </a:r>
          </a:p>
          <a:p>
            <a:endParaRPr lang="en-US" dirty="0"/>
          </a:p>
          <a:p>
            <a:r>
              <a:rPr lang="en-US" dirty="0"/>
              <a:t>Dr. Mark Kamrath on the left in the blue jacket is a Professor of English here at UCF and he is the Principal Investigator of this project.</a:t>
            </a:r>
          </a:p>
          <a:p>
            <a:endParaRPr lang="en-US" dirty="0"/>
          </a:p>
        </p:txBody>
      </p:sp>
      <p:sp>
        <p:nvSpPr>
          <p:cNvPr id="4" name="Slide Number Placeholder 3"/>
          <p:cNvSpPr>
            <a:spLocks noGrp="1"/>
          </p:cNvSpPr>
          <p:nvPr>
            <p:ph type="sldNum" sz="quarter" idx="5"/>
          </p:nvPr>
        </p:nvSpPr>
        <p:spPr/>
        <p:txBody>
          <a:bodyPr/>
          <a:lstStyle/>
          <a:p>
            <a:fld id="{817A8575-62BD-4E04-AE3C-1F0996501AA9}" type="slidenum">
              <a:rPr lang="en-US" smtClean="0"/>
              <a:t>3</a:t>
            </a:fld>
            <a:endParaRPr lang="en-US"/>
          </a:p>
        </p:txBody>
      </p:sp>
    </p:spTree>
    <p:extLst>
      <p:ext uri="{BB962C8B-B14F-4D97-AF65-F5344CB8AC3E}">
        <p14:creationId xmlns:p14="http://schemas.microsoft.com/office/powerpoint/2010/main" val="1687040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 current website was created in the early 2010s and it is feeling its age.</a:t>
            </a:r>
          </a:p>
          <a:p>
            <a:pPr marL="0" indent="0">
              <a:buNone/>
            </a:pPr>
            <a:endParaRPr lang="en-US" dirty="0"/>
          </a:p>
          <a:p>
            <a:pPr marL="0" indent="0">
              <a:buNone/>
            </a:pPr>
            <a:r>
              <a:rPr lang="en-US" dirty="0"/>
              <a:t>We need you to upgrade the infrastructure that the site is built on and enhance its functionality.</a:t>
            </a:r>
          </a:p>
          <a:p>
            <a:pPr marL="0" indent="0">
              <a:buNone/>
            </a:pPr>
            <a:endParaRPr lang="en-US" dirty="0"/>
          </a:p>
          <a:p>
            <a:pPr marL="0" indent="0">
              <a:buNone/>
            </a:pPr>
            <a:r>
              <a:rPr lang="en-US" dirty="0"/>
              <a:t>These are the types of tasks that you would be asked to do when you work in industry. Older systems that are still vital to a community, need to get upgraded.</a:t>
            </a:r>
          </a:p>
          <a:p>
            <a:pPr marL="0" indent="0">
              <a:buNone/>
            </a:pPr>
            <a:endParaRPr lang="en-US" dirty="0"/>
          </a:p>
          <a:p>
            <a:pPr marL="0" indent="0">
              <a:buNone/>
            </a:pPr>
            <a:endParaRPr lang="en-US" dirty="0"/>
          </a:p>
          <a:p>
            <a:endParaRPr lang="en-US" dirty="0"/>
          </a:p>
        </p:txBody>
      </p:sp>
      <p:sp>
        <p:nvSpPr>
          <p:cNvPr id="4" name="Slide Number Placeholder 3"/>
          <p:cNvSpPr>
            <a:spLocks noGrp="1"/>
          </p:cNvSpPr>
          <p:nvPr>
            <p:ph type="sldNum" sz="quarter" idx="5"/>
          </p:nvPr>
        </p:nvSpPr>
        <p:spPr/>
        <p:txBody>
          <a:bodyPr/>
          <a:lstStyle/>
          <a:p>
            <a:fld id="{817A8575-62BD-4E04-AE3C-1F0996501AA9}" type="slidenum">
              <a:rPr lang="en-US" smtClean="0"/>
              <a:t>4</a:t>
            </a:fld>
            <a:endParaRPr lang="en-US"/>
          </a:p>
        </p:txBody>
      </p:sp>
    </p:spTree>
    <p:extLst>
      <p:ext uri="{BB962C8B-B14F-4D97-AF65-F5344CB8AC3E}">
        <p14:creationId xmlns:p14="http://schemas.microsoft.com/office/powerpoint/2010/main" val="34888482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existing backend of the site is based on Tomcat, which is a Jakarta java platform, and XTF which is an </a:t>
            </a:r>
            <a:r>
              <a:rPr lang="en-US" dirty="0" err="1"/>
              <a:t>extensibe</a:t>
            </a:r>
            <a:r>
              <a:rPr lang="en-US" dirty="0"/>
              <a:t> text framework that indexes and serves up XML files.</a:t>
            </a:r>
          </a:p>
        </p:txBody>
      </p:sp>
      <p:sp>
        <p:nvSpPr>
          <p:cNvPr id="4" name="Slide Number Placeholder 3"/>
          <p:cNvSpPr>
            <a:spLocks noGrp="1"/>
          </p:cNvSpPr>
          <p:nvPr>
            <p:ph type="sldNum" sz="quarter" idx="5"/>
          </p:nvPr>
        </p:nvSpPr>
        <p:spPr/>
        <p:txBody>
          <a:bodyPr/>
          <a:lstStyle/>
          <a:p>
            <a:fld id="{817A8575-62BD-4E04-AE3C-1F0996501AA9}" type="slidenum">
              <a:rPr lang="en-US" smtClean="0"/>
              <a:t>5</a:t>
            </a:fld>
            <a:endParaRPr lang="en-US"/>
          </a:p>
        </p:txBody>
      </p:sp>
    </p:spTree>
    <p:extLst>
      <p:ext uri="{BB962C8B-B14F-4D97-AF65-F5344CB8AC3E}">
        <p14:creationId xmlns:p14="http://schemas.microsoft.com/office/powerpoint/2010/main" val="1828775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the database’s documents are encoded in TEI and transformed with XSLT for display.</a:t>
            </a:r>
          </a:p>
          <a:p>
            <a:endParaRPr lang="en-US" dirty="0"/>
          </a:p>
          <a:p>
            <a:endParaRPr lang="en-US" dirty="0"/>
          </a:p>
        </p:txBody>
      </p:sp>
      <p:sp>
        <p:nvSpPr>
          <p:cNvPr id="4" name="Slide Number Placeholder 3"/>
          <p:cNvSpPr>
            <a:spLocks noGrp="1"/>
          </p:cNvSpPr>
          <p:nvPr>
            <p:ph type="sldNum" sz="quarter" idx="5"/>
          </p:nvPr>
        </p:nvSpPr>
        <p:spPr/>
        <p:txBody>
          <a:bodyPr/>
          <a:lstStyle/>
          <a:p>
            <a:fld id="{817A8575-62BD-4E04-AE3C-1F0996501AA9}" type="slidenum">
              <a:rPr lang="en-US" smtClean="0"/>
              <a:t>6</a:t>
            </a:fld>
            <a:endParaRPr lang="en-US"/>
          </a:p>
        </p:txBody>
      </p:sp>
    </p:spTree>
    <p:extLst>
      <p:ext uri="{BB962C8B-B14F-4D97-AF65-F5344CB8AC3E}">
        <p14:creationId xmlns:p14="http://schemas.microsoft.com/office/powerpoint/2010/main" val="3758818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be building out the new system on our CHDR server and will need to create documentation on the installation of all necessary packages so that we can move the site to the production server once you all are done.</a:t>
            </a:r>
          </a:p>
        </p:txBody>
      </p:sp>
      <p:sp>
        <p:nvSpPr>
          <p:cNvPr id="4" name="Slide Number Placeholder 3"/>
          <p:cNvSpPr>
            <a:spLocks noGrp="1"/>
          </p:cNvSpPr>
          <p:nvPr>
            <p:ph type="sldNum" sz="quarter" idx="5"/>
          </p:nvPr>
        </p:nvSpPr>
        <p:spPr/>
        <p:txBody>
          <a:bodyPr/>
          <a:lstStyle/>
          <a:p>
            <a:fld id="{817A8575-62BD-4E04-AE3C-1F0996501AA9}" type="slidenum">
              <a:rPr lang="en-US" smtClean="0"/>
              <a:t>7</a:t>
            </a:fld>
            <a:endParaRPr lang="en-US"/>
          </a:p>
        </p:txBody>
      </p:sp>
    </p:spTree>
    <p:extLst>
      <p:ext uri="{BB962C8B-B14F-4D97-AF65-F5344CB8AC3E}">
        <p14:creationId xmlns:p14="http://schemas.microsoft.com/office/powerpoint/2010/main" val="2239371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here’s what we need you all to do.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err="1"/>
              <a:t>Resdesign</a:t>
            </a:r>
            <a:r>
              <a:rPr lang="en-US" dirty="0"/>
              <a:t> the backend to work on a Red Hat Enterprise Linux 9 box.</a:t>
            </a:r>
          </a:p>
          <a:p>
            <a:endParaRPr lang="en-US" dirty="0"/>
          </a:p>
          <a:p>
            <a:r>
              <a:rPr lang="en-US" dirty="0"/>
              <a:t>Migrate the current XML data and files to use Exist-</a:t>
            </a:r>
            <a:r>
              <a:rPr lang="en-US" dirty="0" err="1"/>
              <a:t>db</a:t>
            </a:r>
            <a:endParaRPr lang="en-US" dirty="0"/>
          </a:p>
          <a:p>
            <a:endParaRPr lang="en-US" dirty="0"/>
          </a:p>
          <a:p>
            <a:r>
              <a:rPr lang="en-US" dirty="0"/>
              <a:t>Redesign the UI Search and results and make them mobile friendly. This site will work on a phone but it is not really responsive.</a:t>
            </a:r>
          </a:p>
          <a:p>
            <a:endParaRPr lang="en-US" dirty="0"/>
          </a:p>
          <a:p>
            <a:r>
              <a:rPr lang="en-US" dirty="0"/>
              <a:t>The frontend will need to be in React and you’ll need to develop and API to access the exist-</a:t>
            </a:r>
            <a:r>
              <a:rPr lang="en-US" dirty="0" err="1"/>
              <a:t>db</a:t>
            </a:r>
            <a:r>
              <a:rPr lang="en-US" dirty="0"/>
              <a:t>, likely it will be ajax and </a:t>
            </a:r>
            <a:r>
              <a:rPr lang="en-US" dirty="0" err="1"/>
              <a:t>php</a:t>
            </a:r>
            <a:endParaRPr lang="en-US" dirty="0"/>
          </a:p>
          <a:p>
            <a:endParaRPr lang="en-US" dirty="0"/>
          </a:p>
          <a:p>
            <a:r>
              <a:rPr lang="en-US" dirty="0"/>
              <a:t>We need a zoomable display of the document and the transformed XML. Right now the images are thumbnails that you can click on to get one larger size. We would like true zoomable.</a:t>
            </a:r>
          </a:p>
          <a:p>
            <a:endParaRPr lang="en-US" dirty="0"/>
          </a:p>
          <a:p>
            <a:r>
              <a:rPr lang="en-US" dirty="0"/>
              <a:t>We also need the viewer to be responsive on mobile.</a:t>
            </a:r>
          </a:p>
          <a:p>
            <a:endParaRPr lang="en-US" dirty="0"/>
          </a:p>
          <a:p>
            <a:r>
              <a:rPr lang="en-US" dirty="0"/>
              <a:t>You’ll need to create new XSLT transformations for the new viewers as they’ll obviously need to work differently than the current implementation.</a:t>
            </a:r>
          </a:p>
          <a:p>
            <a:endParaRPr lang="en-US" dirty="0"/>
          </a:p>
          <a:p>
            <a:r>
              <a:rPr lang="en-US" dirty="0"/>
              <a:t>You’ll also need to ensure that the LOC SH search works. Right now it is controlled by an Excel spreadsheet, but perhaps we can make that easier to maintain also.</a:t>
            </a:r>
          </a:p>
        </p:txBody>
      </p:sp>
      <p:sp>
        <p:nvSpPr>
          <p:cNvPr id="4" name="Slide Number Placeholder 3"/>
          <p:cNvSpPr>
            <a:spLocks noGrp="1"/>
          </p:cNvSpPr>
          <p:nvPr>
            <p:ph type="sldNum" sz="quarter" idx="5"/>
          </p:nvPr>
        </p:nvSpPr>
        <p:spPr/>
        <p:txBody>
          <a:bodyPr/>
          <a:lstStyle/>
          <a:p>
            <a:fld id="{817A8575-62BD-4E04-AE3C-1F0996501AA9}" type="slidenum">
              <a:rPr lang="en-US" smtClean="0"/>
              <a:t>8</a:t>
            </a:fld>
            <a:endParaRPr lang="en-US"/>
          </a:p>
        </p:txBody>
      </p:sp>
    </p:spTree>
    <p:extLst>
      <p:ext uri="{BB962C8B-B14F-4D97-AF65-F5344CB8AC3E}">
        <p14:creationId xmlns:p14="http://schemas.microsoft.com/office/powerpoint/2010/main" val="377348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also need to be compliant in terms of GDRP and section 508.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is a bookbag function that allows users to select items from the results and email themselves a list. It is currently broken.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other big piece is to prepare the data for long term storage on STARS. STARS is the universities long term repo. There needs to be a metadata manifest for the XML documents and then PDF files for the images and the transformed XML, plus the XML file itself. The idea here would be for you all to script the formation of these files so that we have the proper bundles to submit to STARS.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again as I said earlier, we need the documentation to be able to install this on the RHEL production server.</a:t>
            </a:r>
          </a:p>
        </p:txBody>
      </p:sp>
      <p:sp>
        <p:nvSpPr>
          <p:cNvPr id="4" name="Slide Number Placeholder 3"/>
          <p:cNvSpPr>
            <a:spLocks noGrp="1"/>
          </p:cNvSpPr>
          <p:nvPr>
            <p:ph type="sldNum" sz="quarter" idx="5"/>
          </p:nvPr>
        </p:nvSpPr>
        <p:spPr/>
        <p:txBody>
          <a:bodyPr/>
          <a:lstStyle/>
          <a:p>
            <a:fld id="{817A8575-62BD-4E04-AE3C-1F0996501AA9}" type="slidenum">
              <a:rPr lang="en-US" smtClean="0"/>
              <a:t>9</a:t>
            </a:fld>
            <a:endParaRPr lang="en-US"/>
          </a:p>
        </p:txBody>
      </p:sp>
    </p:spTree>
    <p:extLst>
      <p:ext uri="{BB962C8B-B14F-4D97-AF65-F5344CB8AC3E}">
        <p14:creationId xmlns:p14="http://schemas.microsoft.com/office/powerpoint/2010/main" val="1155310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stretch goals, we need to have the main requirements complete before you start on these. I’ve had some teams focus on the stretch goals instead of the main goals. </a:t>
            </a:r>
          </a:p>
          <a:p>
            <a:endParaRPr lang="en-US" dirty="0"/>
          </a:p>
          <a:p>
            <a:r>
              <a:rPr lang="en-US" dirty="0"/>
              <a:t>If there is time at the end, we’d like you to look at containerizing the implementation using </a:t>
            </a:r>
            <a:r>
              <a:rPr lang="en-US" dirty="0" err="1"/>
              <a:t>Podman</a:t>
            </a:r>
            <a:r>
              <a:rPr lang="en-US" dirty="0"/>
              <a:t>, which is a Red Hat program. </a:t>
            </a:r>
          </a:p>
          <a:p>
            <a:endParaRPr lang="en-US" dirty="0"/>
          </a:p>
          <a:p>
            <a:r>
              <a:rPr lang="en-US" dirty="0"/>
              <a:t>And the second item would be to help us rethink how the bibliographies are implemented. Right now I have to edit two separate files for these and it may be possible that we could streamline that process.</a:t>
            </a:r>
          </a:p>
        </p:txBody>
      </p:sp>
      <p:sp>
        <p:nvSpPr>
          <p:cNvPr id="4" name="Slide Number Placeholder 3"/>
          <p:cNvSpPr>
            <a:spLocks noGrp="1"/>
          </p:cNvSpPr>
          <p:nvPr>
            <p:ph type="sldNum" sz="quarter" idx="5"/>
          </p:nvPr>
        </p:nvSpPr>
        <p:spPr/>
        <p:txBody>
          <a:bodyPr/>
          <a:lstStyle/>
          <a:p>
            <a:fld id="{817A8575-62BD-4E04-AE3C-1F0996501AA9}" type="slidenum">
              <a:rPr lang="en-US" smtClean="0"/>
              <a:t>10</a:t>
            </a:fld>
            <a:endParaRPr lang="en-US"/>
          </a:p>
        </p:txBody>
      </p:sp>
    </p:spTree>
    <p:extLst>
      <p:ext uri="{BB962C8B-B14F-4D97-AF65-F5344CB8AC3E}">
        <p14:creationId xmlns:p14="http://schemas.microsoft.com/office/powerpoint/2010/main" val="26730697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our emails. Please feel free to reach out with any questions.</a:t>
            </a:r>
          </a:p>
          <a:p>
            <a:endParaRPr lang="en-US" dirty="0"/>
          </a:p>
          <a:p>
            <a:r>
              <a:rPr lang="en-US" dirty="0"/>
              <a:t>We look forward to working with you all.</a:t>
            </a:r>
          </a:p>
          <a:p>
            <a:endParaRPr lang="en-US" dirty="0"/>
          </a:p>
          <a:p>
            <a:r>
              <a:rPr lang="en-US"/>
              <a:t>Thank you.</a:t>
            </a:r>
          </a:p>
        </p:txBody>
      </p:sp>
      <p:sp>
        <p:nvSpPr>
          <p:cNvPr id="4" name="Slide Number Placeholder 3"/>
          <p:cNvSpPr>
            <a:spLocks noGrp="1"/>
          </p:cNvSpPr>
          <p:nvPr>
            <p:ph type="sldNum" sz="quarter" idx="5"/>
          </p:nvPr>
        </p:nvSpPr>
        <p:spPr/>
        <p:txBody>
          <a:bodyPr/>
          <a:lstStyle/>
          <a:p>
            <a:fld id="{817A8575-62BD-4E04-AE3C-1F0996501AA9}" type="slidenum">
              <a:rPr lang="en-US" smtClean="0"/>
              <a:t>11</a:t>
            </a:fld>
            <a:endParaRPr lang="en-US"/>
          </a:p>
        </p:txBody>
      </p:sp>
    </p:spTree>
    <p:extLst>
      <p:ext uri="{BB962C8B-B14F-4D97-AF65-F5344CB8AC3E}">
        <p14:creationId xmlns:p14="http://schemas.microsoft.com/office/powerpoint/2010/main" val="2694145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6A664-F4AE-830A-8120-4A7323B8B71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70E17C8-3684-ACB8-E9DD-E93220B48E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A14AAC-C3F2-DD68-1651-D6B0C8453CC3}"/>
              </a:ext>
            </a:extLst>
          </p:cNvPr>
          <p:cNvSpPr>
            <a:spLocks noGrp="1"/>
          </p:cNvSpPr>
          <p:nvPr>
            <p:ph type="dt" sz="half" idx="10"/>
          </p:nvPr>
        </p:nvSpPr>
        <p:spPr/>
        <p:txBody>
          <a:bodyPr/>
          <a:lstStyle/>
          <a:p>
            <a:fld id="{A306F0D1-2151-4300-BC64-D6E85127BE3B}" type="datetimeFigureOut">
              <a:rPr lang="en-US" smtClean="0"/>
              <a:t>8/20/2024</a:t>
            </a:fld>
            <a:endParaRPr lang="en-US"/>
          </a:p>
        </p:txBody>
      </p:sp>
      <p:sp>
        <p:nvSpPr>
          <p:cNvPr id="5" name="Footer Placeholder 4">
            <a:extLst>
              <a:ext uri="{FF2B5EF4-FFF2-40B4-BE49-F238E27FC236}">
                <a16:creationId xmlns:a16="http://schemas.microsoft.com/office/drawing/2014/main" id="{398991E0-23B4-9A38-03A3-7A9E297E9A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A71BFC-8116-A346-64B2-CB8008F2B300}"/>
              </a:ext>
            </a:extLst>
          </p:cNvPr>
          <p:cNvSpPr>
            <a:spLocks noGrp="1"/>
          </p:cNvSpPr>
          <p:nvPr>
            <p:ph type="sldNum" sz="quarter" idx="12"/>
          </p:nvPr>
        </p:nvSpPr>
        <p:spPr/>
        <p:txBody>
          <a:bodyPr/>
          <a:lstStyle/>
          <a:p>
            <a:fld id="{3E712F38-777F-4E2B-8D0B-927ABDA66FFA}" type="slidenum">
              <a:rPr lang="en-US" smtClean="0"/>
              <a:t>‹#›</a:t>
            </a:fld>
            <a:endParaRPr lang="en-US"/>
          </a:p>
        </p:txBody>
      </p:sp>
    </p:spTree>
    <p:extLst>
      <p:ext uri="{BB962C8B-B14F-4D97-AF65-F5344CB8AC3E}">
        <p14:creationId xmlns:p14="http://schemas.microsoft.com/office/powerpoint/2010/main" val="4054471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B5790-3FDC-9209-E251-0203055E4E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7C22D3-E0F8-9316-EDDA-7DFF3CC1CC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4210CC-AB2F-7260-87F7-34FF176F14DD}"/>
              </a:ext>
            </a:extLst>
          </p:cNvPr>
          <p:cNvSpPr>
            <a:spLocks noGrp="1"/>
          </p:cNvSpPr>
          <p:nvPr>
            <p:ph type="dt" sz="half" idx="10"/>
          </p:nvPr>
        </p:nvSpPr>
        <p:spPr/>
        <p:txBody>
          <a:bodyPr/>
          <a:lstStyle/>
          <a:p>
            <a:fld id="{A306F0D1-2151-4300-BC64-D6E85127BE3B}" type="datetimeFigureOut">
              <a:rPr lang="en-US" smtClean="0"/>
              <a:t>8/20/2024</a:t>
            </a:fld>
            <a:endParaRPr lang="en-US"/>
          </a:p>
        </p:txBody>
      </p:sp>
      <p:sp>
        <p:nvSpPr>
          <p:cNvPr id="5" name="Footer Placeholder 4">
            <a:extLst>
              <a:ext uri="{FF2B5EF4-FFF2-40B4-BE49-F238E27FC236}">
                <a16:creationId xmlns:a16="http://schemas.microsoft.com/office/drawing/2014/main" id="{CE38C50B-8EDE-B425-B13E-AB48D0FD5D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81D3E6-1B5F-9DA5-DB10-39E19D2EC6F7}"/>
              </a:ext>
            </a:extLst>
          </p:cNvPr>
          <p:cNvSpPr>
            <a:spLocks noGrp="1"/>
          </p:cNvSpPr>
          <p:nvPr>
            <p:ph type="sldNum" sz="quarter" idx="12"/>
          </p:nvPr>
        </p:nvSpPr>
        <p:spPr/>
        <p:txBody>
          <a:bodyPr/>
          <a:lstStyle/>
          <a:p>
            <a:fld id="{3E712F38-777F-4E2B-8D0B-927ABDA66FFA}" type="slidenum">
              <a:rPr lang="en-US" smtClean="0"/>
              <a:t>‹#›</a:t>
            </a:fld>
            <a:endParaRPr lang="en-US"/>
          </a:p>
        </p:txBody>
      </p:sp>
    </p:spTree>
    <p:extLst>
      <p:ext uri="{BB962C8B-B14F-4D97-AF65-F5344CB8AC3E}">
        <p14:creationId xmlns:p14="http://schemas.microsoft.com/office/powerpoint/2010/main" val="1244898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FDF2D-8BFC-8732-96DF-0633AF1D42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61F5FD-55FD-D5B8-BB98-49B6F315648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AEE05D-3D01-EB9B-7D44-604986CAF2FA}"/>
              </a:ext>
            </a:extLst>
          </p:cNvPr>
          <p:cNvSpPr>
            <a:spLocks noGrp="1"/>
          </p:cNvSpPr>
          <p:nvPr>
            <p:ph type="dt" sz="half" idx="10"/>
          </p:nvPr>
        </p:nvSpPr>
        <p:spPr/>
        <p:txBody>
          <a:bodyPr/>
          <a:lstStyle/>
          <a:p>
            <a:fld id="{A306F0D1-2151-4300-BC64-D6E85127BE3B}" type="datetimeFigureOut">
              <a:rPr lang="en-US" smtClean="0"/>
              <a:t>8/20/2024</a:t>
            </a:fld>
            <a:endParaRPr lang="en-US"/>
          </a:p>
        </p:txBody>
      </p:sp>
      <p:sp>
        <p:nvSpPr>
          <p:cNvPr id="5" name="Footer Placeholder 4">
            <a:extLst>
              <a:ext uri="{FF2B5EF4-FFF2-40B4-BE49-F238E27FC236}">
                <a16:creationId xmlns:a16="http://schemas.microsoft.com/office/drawing/2014/main" id="{6D5FD8C5-763C-9E7E-1D8F-FF6CEB793C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FD0102-E950-5464-382F-BD2064AE99C3}"/>
              </a:ext>
            </a:extLst>
          </p:cNvPr>
          <p:cNvSpPr>
            <a:spLocks noGrp="1"/>
          </p:cNvSpPr>
          <p:nvPr>
            <p:ph type="sldNum" sz="quarter" idx="12"/>
          </p:nvPr>
        </p:nvSpPr>
        <p:spPr/>
        <p:txBody>
          <a:bodyPr/>
          <a:lstStyle/>
          <a:p>
            <a:fld id="{3E712F38-777F-4E2B-8D0B-927ABDA66FFA}" type="slidenum">
              <a:rPr lang="en-US" smtClean="0"/>
              <a:t>‹#›</a:t>
            </a:fld>
            <a:endParaRPr lang="en-US"/>
          </a:p>
        </p:txBody>
      </p:sp>
    </p:spTree>
    <p:extLst>
      <p:ext uri="{BB962C8B-B14F-4D97-AF65-F5344CB8AC3E}">
        <p14:creationId xmlns:p14="http://schemas.microsoft.com/office/powerpoint/2010/main" val="2897131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901B-BFD0-8BCD-1A85-B14B51698A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1AB5D2-3796-5B18-0142-66171194D3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9EEA4B-F881-D848-1538-20A208A95D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14E737-11F5-3760-08A6-820502217D70}"/>
              </a:ext>
            </a:extLst>
          </p:cNvPr>
          <p:cNvSpPr>
            <a:spLocks noGrp="1"/>
          </p:cNvSpPr>
          <p:nvPr>
            <p:ph type="dt" sz="half" idx="10"/>
          </p:nvPr>
        </p:nvSpPr>
        <p:spPr/>
        <p:txBody>
          <a:bodyPr/>
          <a:lstStyle/>
          <a:p>
            <a:fld id="{A306F0D1-2151-4300-BC64-D6E85127BE3B}" type="datetimeFigureOut">
              <a:rPr lang="en-US" smtClean="0"/>
              <a:t>8/20/2024</a:t>
            </a:fld>
            <a:endParaRPr lang="en-US"/>
          </a:p>
        </p:txBody>
      </p:sp>
      <p:sp>
        <p:nvSpPr>
          <p:cNvPr id="6" name="Footer Placeholder 5">
            <a:extLst>
              <a:ext uri="{FF2B5EF4-FFF2-40B4-BE49-F238E27FC236}">
                <a16:creationId xmlns:a16="http://schemas.microsoft.com/office/drawing/2014/main" id="{B228C3D4-B000-E2BD-D925-5FEBC4322C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B180D3-5656-036B-A602-EEE644E0481B}"/>
              </a:ext>
            </a:extLst>
          </p:cNvPr>
          <p:cNvSpPr>
            <a:spLocks noGrp="1"/>
          </p:cNvSpPr>
          <p:nvPr>
            <p:ph type="sldNum" sz="quarter" idx="12"/>
          </p:nvPr>
        </p:nvSpPr>
        <p:spPr/>
        <p:txBody>
          <a:bodyPr/>
          <a:lstStyle/>
          <a:p>
            <a:fld id="{3E712F38-777F-4E2B-8D0B-927ABDA66FFA}" type="slidenum">
              <a:rPr lang="en-US" smtClean="0"/>
              <a:t>‹#›</a:t>
            </a:fld>
            <a:endParaRPr lang="en-US"/>
          </a:p>
        </p:txBody>
      </p:sp>
    </p:spTree>
    <p:extLst>
      <p:ext uri="{BB962C8B-B14F-4D97-AF65-F5344CB8AC3E}">
        <p14:creationId xmlns:p14="http://schemas.microsoft.com/office/powerpoint/2010/main" val="1429737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D2B47-174E-FB09-D800-6CEE9983E75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5E02FA-EBFC-E50A-28EB-8E105CCD0D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63FDC0-CBEE-9B82-2264-FEA8915162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3446F4-EAF0-C7A5-638D-E8A8DEBA59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C7320D-0C26-A95E-C3D3-7537ADD7FD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457112-FF09-EABF-2500-17E9BC9221F5}"/>
              </a:ext>
            </a:extLst>
          </p:cNvPr>
          <p:cNvSpPr>
            <a:spLocks noGrp="1"/>
          </p:cNvSpPr>
          <p:nvPr>
            <p:ph type="dt" sz="half" idx="10"/>
          </p:nvPr>
        </p:nvSpPr>
        <p:spPr/>
        <p:txBody>
          <a:bodyPr/>
          <a:lstStyle/>
          <a:p>
            <a:fld id="{A306F0D1-2151-4300-BC64-D6E85127BE3B}" type="datetimeFigureOut">
              <a:rPr lang="en-US" smtClean="0"/>
              <a:t>8/20/2024</a:t>
            </a:fld>
            <a:endParaRPr lang="en-US"/>
          </a:p>
        </p:txBody>
      </p:sp>
      <p:sp>
        <p:nvSpPr>
          <p:cNvPr id="8" name="Footer Placeholder 7">
            <a:extLst>
              <a:ext uri="{FF2B5EF4-FFF2-40B4-BE49-F238E27FC236}">
                <a16:creationId xmlns:a16="http://schemas.microsoft.com/office/drawing/2014/main" id="{37AF26B7-F5C5-6133-3209-EC91B02BB7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3AFBC37-9385-AB77-E6E8-8096FF0AE3B2}"/>
              </a:ext>
            </a:extLst>
          </p:cNvPr>
          <p:cNvSpPr>
            <a:spLocks noGrp="1"/>
          </p:cNvSpPr>
          <p:nvPr>
            <p:ph type="sldNum" sz="quarter" idx="12"/>
          </p:nvPr>
        </p:nvSpPr>
        <p:spPr/>
        <p:txBody>
          <a:bodyPr/>
          <a:lstStyle/>
          <a:p>
            <a:fld id="{3E712F38-777F-4E2B-8D0B-927ABDA66FFA}" type="slidenum">
              <a:rPr lang="en-US" smtClean="0"/>
              <a:t>‹#›</a:t>
            </a:fld>
            <a:endParaRPr lang="en-US"/>
          </a:p>
        </p:txBody>
      </p:sp>
    </p:spTree>
    <p:extLst>
      <p:ext uri="{BB962C8B-B14F-4D97-AF65-F5344CB8AC3E}">
        <p14:creationId xmlns:p14="http://schemas.microsoft.com/office/powerpoint/2010/main" val="3910424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3F3632D-CB48-EA3B-E463-9A09192C2F9B}"/>
              </a:ext>
            </a:extLst>
          </p:cNvPr>
          <p:cNvPicPr>
            <a:picLocks noChangeAspect="1"/>
          </p:cNvPicPr>
          <p:nvPr userDrawn="1"/>
        </p:nvPicPr>
        <p:blipFill rotWithShape="1">
          <a:blip r:embed="rId2"/>
          <a:srcRect l="10986" t="10675" r="21021"/>
          <a:stretch/>
        </p:blipFill>
        <p:spPr>
          <a:xfrm>
            <a:off x="-38137" y="0"/>
            <a:ext cx="12268275" cy="6858000"/>
          </a:xfrm>
          <a:prstGeom prst="rect">
            <a:avLst/>
          </a:prstGeom>
        </p:spPr>
      </p:pic>
      <p:sp>
        <p:nvSpPr>
          <p:cNvPr id="7" name="Rectangle 6">
            <a:extLst>
              <a:ext uri="{FF2B5EF4-FFF2-40B4-BE49-F238E27FC236}">
                <a16:creationId xmlns:a16="http://schemas.microsoft.com/office/drawing/2014/main" id="{9A64CE28-89FE-B2DF-1FEB-3A94BE09DEBE}"/>
              </a:ext>
            </a:extLst>
          </p:cNvPr>
          <p:cNvSpPr/>
          <p:nvPr userDrawn="1"/>
        </p:nvSpPr>
        <p:spPr>
          <a:xfrm>
            <a:off x="100885" y="213575"/>
            <a:ext cx="11990231" cy="6430851"/>
          </a:xfrm>
          <a:prstGeom prst="rect">
            <a:avLst/>
          </a:prstGeom>
          <a:solidFill>
            <a:srgbClr val="E8E8E8">
              <a:alpha val="8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7191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894959-C9E9-AB9E-A4FF-0F28384CBD82}"/>
              </a:ext>
            </a:extLst>
          </p:cNvPr>
          <p:cNvSpPr>
            <a:spLocks noGrp="1"/>
          </p:cNvSpPr>
          <p:nvPr>
            <p:ph type="dt" sz="half" idx="10"/>
          </p:nvPr>
        </p:nvSpPr>
        <p:spPr/>
        <p:txBody>
          <a:bodyPr/>
          <a:lstStyle/>
          <a:p>
            <a:fld id="{A306F0D1-2151-4300-BC64-D6E85127BE3B}" type="datetimeFigureOut">
              <a:rPr lang="en-US" smtClean="0"/>
              <a:t>8/20/2024</a:t>
            </a:fld>
            <a:endParaRPr lang="en-US"/>
          </a:p>
        </p:txBody>
      </p:sp>
      <p:sp>
        <p:nvSpPr>
          <p:cNvPr id="3" name="Footer Placeholder 2">
            <a:extLst>
              <a:ext uri="{FF2B5EF4-FFF2-40B4-BE49-F238E27FC236}">
                <a16:creationId xmlns:a16="http://schemas.microsoft.com/office/drawing/2014/main" id="{9013BD9A-A8B2-AF97-2BA5-A78068AFA44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CABA3E6-2749-DAEE-6473-9D98419E77C3}"/>
              </a:ext>
            </a:extLst>
          </p:cNvPr>
          <p:cNvSpPr>
            <a:spLocks noGrp="1"/>
          </p:cNvSpPr>
          <p:nvPr>
            <p:ph type="sldNum" sz="quarter" idx="12"/>
          </p:nvPr>
        </p:nvSpPr>
        <p:spPr/>
        <p:txBody>
          <a:bodyPr/>
          <a:lstStyle/>
          <a:p>
            <a:fld id="{3E712F38-777F-4E2B-8D0B-927ABDA66FFA}" type="slidenum">
              <a:rPr lang="en-US" smtClean="0"/>
              <a:t>‹#›</a:t>
            </a:fld>
            <a:endParaRPr lang="en-US"/>
          </a:p>
        </p:txBody>
      </p:sp>
    </p:spTree>
    <p:extLst>
      <p:ext uri="{BB962C8B-B14F-4D97-AF65-F5344CB8AC3E}">
        <p14:creationId xmlns:p14="http://schemas.microsoft.com/office/powerpoint/2010/main" val="1235254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F682-9965-DE8B-9617-929D7F8D6B7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68B27A6-8F17-A30D-44DB-C231118B38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E41E64-5327-BD4F-55BE-9CB5DDC1EF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C4BCDD-9DDA-07DA-4934-97D0002A4751}"/>
              </a:ext>
            </a:extLst>
          </p:cNvPr>
          <p:cNvSpPr>
            <a:spLocks noGrp="1"/>
          </p:cNvSpPr>
          <p:nvPr>
            <p:ph type="dt" sz="half" idx="10"/>
          </p:nvPr>
        </p:nvSpPr>
        <p:spPr/>
        <p:txBody>
          <a:bodyPr/>
          <a:lstStyle/>
          <a:p>
            <a:fld id="{A306F0D1-2151-4300-BC64-D6E85127BE3B}" type="datetimeFigureOut">
              <a:rPr lang="en-US" smtClean="0"/>
              <a:t>8/20/2024</a:t>
            </a:fld>
            <a:endParaRPr lang="en-US"/>
          </a:p>
        </p:txBody>
      </p:sp>
      <p:sp>
        <p:nvSpPr>
          <p:cNvPr id="6" name="Footer Placeholder 5">
            <a:extLst>
              <a:ext uri="{FF2B5EF4-FFF2-40B4-BE49-F238E27FC236}">
                <a16:creationId xmlns:a16="http://schemas.microsoft.com/office/drawing/2014/main" id="{EBEA932F-D070-48EC-A005-1F1D0F8A6A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D5C3C7-5DE1-1C7D-64F4-6EB4E208645C}"/>
              </a:ext>
            </a:extLst>
          </p:cNvPr>
          <p:cNvSpPr>
            <a:spLocks noGrp="1"/>
          </p:cNvSpPr>
          <p:nvPr>
            <p:ph type="sldNum" sz="quarter" idx="12"/>
          </p:nvPr>
        </p:nvSpPr>
        <p:spPr/>
        <p:txBody>
          <a:bodyPr/>
          <a:lstStyle/>
          <a:p>
            <a:fld id="{3E712F38-777F-4E2B-8D0B-927ABDA66FFA}" type="slidenum">
              <a:rPr lang="en-US" smtClean="0"/>
              <a:t>‹#›</a:t>
            </a:fld>
            <a:endParaRPr lang="en-US"/>
          </a:p>
        </p:txBody>
      </p:sp>
    </p:spTree>
    <p:extLst>
      <p:ext uri="{BB962C8B-B14F-4D97-AF65-F5344CB8AC3E}">
        <p14:creationId xmlns:p14="http://schemas.microsoft.com/office/powerpoint/2010/main" val="3331217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62308-E2AC-72CE-7E73-4E03A6BDC2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FAAFF6F-13D5-A595-4FA5-1BD3B31BD7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666A71-6786-4882-8C96-C1F3F9A3B3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94EC0F-A185-1475-77EC-9A15163889B2}"/>
              </a:ext>
            </a:extLst>
          </p:cNvPr>
          <p:cNvSpPr>
            <a:spLocks noGrp="1"/>
          </p:cNvSpPr>
          <p:nvPr>
            <p:ph type="dt" sz="half" idx="10"/>
          </p:nvPr>
        </p:nvSpPr>
        <p:spPr/>
        <p:txBody>
          <a:bodyPr/>
          <a:lstStyle/>
          <a:p>
            <a:fld id="{A306F0D1-2151-4300-BC64-D6E85127BE3B}" type="datetimeFigureOut">
              <a:rPr lang="en-US" smtClean="0"/>
              <a:t>8/20/2024</a:t>
            </a:fld>
            <a:endParaRPr lang="en-US"/>
          </a:p>
        </p:txBody>
      </p:sp>
      <p:sp>
        <p:nvSpPr>
          <p:cNvPr id="6" name="Footer Placeholder 5">
            <a:extLst>
              <a:ext uri="{FF2B5EF4-FFF2-40B4-BE49-F238E27FC236}">
                <a16:creationId xmlns:a16="http://schemas.microsoft.com/office/drawing/2014/main" id="{A001B560-3B68-3BB2-314D-C1C56B1C85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B0423C-52C1-48C5-6519-D6A1ECC02694}"/>
              </a:ext>
            </a:extLst>
          </p:cNvPr>
          <p:cNvSpPr>
            <a:spLocks noGrp="1"/>
          </p:cNvSpPr>
          <p:nvPr>
            <p:ph type="sldNum" sz="quarter" idx="12"/>
          </p:nvPr>
        </p:nvSpPr>
        <p:spPr/>
        <p:txBody>
          <a:bodyPr/>
          <a:lstStyle/>
          <a:p>
            <a:fld id="{3E712F38-777F-4E2B-8D0B-927ABDA66FFA}" type="slidenum">
              <a:rPr lang="en-US" smtClean="0"/>
              <a:t>‹#›</a:t>
            </a:fld>
            <a:endParaRPr lang="en-US"/>
          </a:p>
        </p:txBody>
      </p:sp>
    </p:spTree>
    <p:extLst>
      <p:ext uri="{BB962C8B-B14F-4D97-AF65-F5344CB8AC3E}">
        <p14:creationId xmlns:p14="http://schemas.microsoft.com/office/powerpoint/2010/main" val="843584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BA08D-55FE-4BF5-9FDE-A7493DEC1D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0C20FD7-0891-031C-04EA-EA470DFE3E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04F347-D88E-90EF-08CD-DC7AC4E2F858}"/>
              </a:ext>
            </a:extLst>
          </p:cNvPr>
          <p:cNvSpPr>
            <a:spLocks noGrp="1"/>
          </p:cNvSpPr>
          <p:nvPr>
            <p:ph type="dt" sz="half" idx="10"/>
          </p:nvPr>
        </p:nvSpPr>
        <p:spPr/>
        <p:txBody>
          <a:bodyPr/>
          <a:lstStyle/>
          <a:p>
            <a:fld id="{A306F0D1-2151-4300-BC64-D6E85127BE3B}" type="datetimeFigureOut">
              <a:rPr lang="en-US" smtClean="0"/>
              <a:t>8/20/2024</a:t>
            </a:fld>
            <a:endParaRPr lang="en-US"/>
          </a:p>
        </p:txBody>
      </p:sp>
      <p:sp>
        <p:nvSpPr>
          <p:cNvPr id="5" name="Footer Placeholder 4">
            <a:extLst>
              <a:ext uri="{FF2B5EF4-FFF2-40B4-BE49-F238E27FC236}">
                <a16:creationId xmlns:a16="http://schemas.microsoft.com/office/drawing/2014/main" id="{6E12E8F5-4FA7-778F-FDFD-5FB90DBD9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6905A8-B582-76A6-CC93-0CA45C590291}"/>
              </a:ext>
            </a:extLst>
          </p:cNvPr>
          <p:cNvSpPr>
            <a:spLocks noGrp="1"/>
          </p:cNvSpPr>
          <p:nvPr>
            <p:ph type="sldNum" sz="quarter" idx="12"/>
          </p:nvPr>
        </p:nvSpPr>
        <p:spPr/>
        <p:txBody>
          <a:bodyPr/>
          <a:lstStyle/>
          <a:p>
            <a:fld id="{3E712F38-777F-4E2B-8D0B-927ABDA66FFA}" type="slidenum">
              <a:rPr lang="en-US" smtClean="0"/>
              <a:t>‹#›</a:t>
            </a:fld>
            <a:endParaRPr lang="en-US"/>
          </a:p>
        </p:txBody>
      </p:sp>
    </p:spTree>
    <p:extLst>
      <p:ext uri="{BB962C8B-B14F-4D97-AF65-F5344CB8AC3E}">
        <p14:creationId xmlns:p14="http://schemas.microsoft.com/office/powerpoint/2010/main" val="168647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E043F7-84F0-087E-1527-8EC9381EE5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A2C8A6-EA9B-900C-D57C-2E8381C00B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72DF73-619F-335A-72A2-0B61CAB7701A}"/>
              </a:ext>
            </a:extLst>
          </p:cNvPr>
          <p:cNvSpPr>
            <a:spLocks noGrp="1"/>
          </p:cNvSpPr>
          <p:nvPr>
            <p:ph type="dt" sz="half" idx="10"/>
          </p:nvPr>
        </p:nvSpPr>
        <p:spPr/>
        <p:txBody>
          <a:bodyPr/>
          <a:lstStyle/>
          <a:p>
            <a:fld id="{A306F0D1-2151-4300-BC64-D6E85127BE3B}" type="datetimeFigureOut">
              <a:rPr lang="en-US" smtClean="0"/>
              <a:t>8/20/2024</a:t>
            </a:fld>
            <a:endParaRPr lang="en-US"/>
          </a:p>
        </p:txBody>
      </p:sp>
      <p:sp>
        <p:nvSpPr>
          <p:cNvPr id="5" name="Footer Placeholder 4">
            <a:extLst>
              <a:ext uri="{FF2B5EF4-FFF2-40B4-BE49-F238E27FC236}">
                <a16:creationId xmlns:a16="http://schemas.microsoft.com/office/drawing/2014/main" id="{817FFD9A-C7DC-80A7-4A09-E603AB3739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F36743-E023-D8D7-C704-B87A2BF5DD2B}"/>
              </a:ext>
            </a:extLst>
          </p:cNvPr>
          <p:cNvSpPr>
            <a:spLocks noGrp="1"/>
          </p:cNvSpPr>
          <p:nvPr>
            <p:ph type="sldNum" sz="quarter" idx="12"/>
          </p:nvPr>
        </p:nvSpPr>
        <p:spPr/>
        <p:txBody>
          <a:bodyPr/>
          <a:lstStyle/>
          <a:p>
            <a:fld id="{3E712F38-777F-4E2B-8D0B-927ABDA66FFA}" type="slidenum">
              <a:rPr lang="en-US" smtClean="0"/>
              <a:t>‹#›</a:t>
            </a:fld>
            <a:endParaRPr lang="en-US"/>
          </a:p>
        </p:txBody>
      </p:sp>
    </p:spTree>
    <p:extLst>
      <p:ext uri="{BB962C8B-B14F-4D97-AF65-F5344CB8AC3E}">
        <p14:creationId xmlns:p14="http://schemas.microsoft.com/office/powerpoint/2010/main" val="1548512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C968B0-1D31-B3FE-AE69-251029CCA4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EF4106-3877-3EEF-5062-F0003305D0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8DF592-56D3-2FDC-9783-D0A1BE7701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06F0D1-2151-4300-BC64-D6E85127BE3B}" type="datetimeFigureOut">
              <a:rPr lang="en-US" smtClean="0"/>
              <a:t>8/20/2024</a:t>
            </a:fld>
            <a:endParaRPr lang="en-US"/>
          </a:p>
        </p:txBody>
      </p:sp>
      <p:sp>
        <p:nvSpPr>
          <p:cNvPr id="5" name="Footer Placeholder 4">
            <a:extLst>
              <a:ext uri="{FF2B5EF4-FFF2-40B4-BE49-F238E27FC236}">
                <a16:creationId xmlns:a16="http://schemas.microsoft.com/office/drawing/2014/main" id="{995D7DC7-01F6-58D0-AB95-7D553F7D46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C2DD579-1B4F-1640-2810-655E5BB1CF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E712F38-777F-4E2B-8D0B-927ABDA66FFA}" type="slidenum">
              <a:rPr lang="en-US" smtClean="0"/>
              <a:t>‹#›</a:t>
            </a:fld>
            <a:endParaRPr lang="en-US"/>
          </a:p>
        </p:txBody>
      </p:sp>
    </p:spTree>
    <p:extLst>
      <p:ext uri="{BB962C8B-B14F-4D97-AF65-F5344CB8AC3E}">
        <p14:creationId xmlns:p14="http://schemas.microsoft.com/office/powerpoint/2010/main" val="4042547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40C80-086C-5F8B-01D5-C3D8001A8E2D}"/>
              </a:ext>
            </a:extLst>
          </p:cNvPr>
          <p:cNvSpPr>
            <a:spLocks noGrp="1"/>
          </p:cNvSpPr>
          <p:nvPr>
            <p:ph type="ctrTitle"/>
          </p:nvPr>
        </p:nvSpPr>
        <p:spPr>
          <a:xfrm>
            <a:off x="0" y="5098525"/>
            <a:ext cx="12192000" cy="771621"/>
          </a:xfrm>
        </p:spPr>
        <p:txBody>
          <a:bodyPr>
            <a:normAutofit/>
          </a:bodyPr>
          <a:lstStyle/>
          <a:p>
            <a:r>
              <a:rPr lang="en-US" sz="4000" dirty="0"/>
              <a:t>Reimagining the Charles </a:t>
            </a:r>
            <a:r>
              <a:rPr lang="en-US" sz="4000" dirty="0" err="1"/>
              <a:t>Brockden</a:t>
            </a:r>
            <a:r>
              <a:rPr lang="en-US" sz="4000" dirty="0"/>
              <a:t> Brown Archival Site</a:t>
            </a:r>
          </a:p>
        </p:txBody>
      </p:sp>
      <p:sp>
        <p:nvSpPr>
          <p:cNvPr id="3" name="Subtitle 2">
            <a:extLst>
              <a:ext uri="{FF2B5EF4-FFF2-40B4-BE49-F238E27FC236}">
                <a16:creationId xmlns:a16="http://schemas.microsoft.com/office/drawing/2014/main" id="{16B846BE-E35D-0111-259C-06B9038FF44F}"/>
              </a:ext>
            </a:extLst>
          </p:cNvPr>
          <p:cNvSpPr>
            <a:spLocks noGrp="1"/>
          </p:cNvSpPr>
          <p:nvPr>
            <p:ph type="subTitle" idx="1"/>
          </p:nvPr>
        </p:nvSpPr>
        <p:spPr>
          <a:xfrm>
            <a:off x="1524000" y="6030119"/>
            <a:ext cx="9144000" cy="1655762"/>
          </a:xfrm>
        </p:spPr>
        <p:txBody>
          <a:bodyPr>
            <a:normAutofit/>
          </a:bodyPr>
          <a:lstStyle/>
          <a:p>
            <a:r>
              <a:rPr lang="en-US" sz="2000" dirty="0"/>
              <a:t>Amy Giroux and Brook Miller</a:t>
            </a:r>
          </a:p>
          <a:p>
            <a:r>
              <a:rPr lang="en-US" sz="2000" dirty="0"/>
              <a:t>Center for Humanities and Digital Research</a:t>
            </a:r>
          </a:p>
        </p:txBody>
      </p:sp>
      <p:pic>
        <p:nvPicPr>
          <p:cNvPr id="5" name="Picture 4">
            <a:extLst>
              <a:ext uri="{FF2B5EF4-FFF2-40B4-BE49-F238E27FC236}">
                <a16:creationId xmlns:a16="http://schemas.microsoft.com/office/drawing/2014/main" id="{DD241517-957C-E90F-7B4E-A674695D03E6}"/>
              </a:ext>
            </a:extLst>
          </p:cNvPr>
          <p:cNvPicPr>
            <a:picLocks noChangeAspect="1"/>
          </p:cNvPicPr>
          <p:nvPr/>
        </p:nvPicPr>
        <p:blipFill>
          <a:blip r:embed="rId3"/>
          <a:stretch>
            <a:fillRect/>
          </a:stretch>
        </p:blipFill>
        <p:spPr>
          <a:xfrm>
            <a:off x="0" y="0"/>
            <a:ext cx="12192000" cy="5187758"/>
          </a:xfrm>
          <a:prstGeom prst="rect">
            <a:avLst/>
          </a:prstGeom>
        </p:spPr>
      </p:pic>
      <p:pic>
        <p:nvPicPr>
          <p:cNvPr id="6" name="Picture 5">
            <a:extLst>
              <a:ext uri="{FF2B5EF4-FFF2-40B4-BE49-F238E27FC236}">
                <a16:creationId xmlns:a16="http://schemas.microsoft.com/office/drawing/2014/main" id="{547B9B64-B65E-B113-56B2-B083C08CBC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20378" y="6086378"/>
            <a:ext cx="771622" cy="771622"/>
          </a:xfrm>
          <a:prstGeom prst="rect">
            <a:avLst/>
          </a:prstGeom>
        </p:spPr>
      </p:pic>
      <p:pic>
        <p:nvPicPr>
          <p:cNvPr id="8" name="Picture 7">
            <a:extLst>
              <a:ext uri="{FF2B5EF4-FFF2-40B4-BE49-F238E27FC236}">
                <a16:creationId xmlns:a16="http://schemas.microsoft.com/office/drawing/2014/main" id="{EA3F0D57-7599-FFE9-EBCF-B864B84823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10" y="5981865"/>
            <a:ext cx="2231409" cy="823905"/>
          </a:xfrm>
          <a:prstGeom prst="rect">
            <a:avLst/>
          </a:prstGeom>
        </p:spPr>
      </p:pic>
    </p:spTree>
    <p:extLst>
      <p:ext uri="{BB962C8B-B14F-4D97-AF65-F5344CB8AC3E}">
        <p14:creationId xmlns:p14="http://schemas.microsoft.com/office/powerpoint/2010/main" val="3295895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51994F-6051-D16E-31E5-9F8AEDC4B783}"/>
              </a:ext>
            </a:extLst>
          </p:cNvPr>
          <p:cNvPicPr>
            <a:picLocks noChangeAspect="1"/>
          </p:cNvPicPr>
          <p:nvPr/>
        </p:nvPicPr>
        <p:blipFill>
          <a:blip r:embed="rId3"/>
          <a:stretch>
            <a:fillRect/>
          </a:stretch>
        </p:blipFill>
        <p:spPr>
          <a:xfrm>
            <a:off x="257957" y="610524"/>
            <a:ext cx="5838043" cy="5838043"/>
          </a:xfrm>
          <a:prstGeom prst="rect">
            <a:avLst/>
          </a:prstGeom>
        </p:spPr>
      </p:pic>
      <p:sp>
        <p:nvSpPr>
          <p:cNvPr id="6" name="TextBox 5">
            <a:extLst>
              <a:ext uri="{FF2B5EF4-FFF2-40B4-BE49-F238E27FC236}">
                <a16:creationId xmlns:a16="http://schemas.microsoft.com/office/drawing/2014/main" id="{1C81FB91-E3EC-612A-14AF-4E778A373769}"/>
              </a:ext>
            </a:extLst>
          </p:cNvPr>
          <p:cNvSpPr txBox="1"/>
          <p:nvPr/>
        </p:nvSpPr>
        <p:spPr>
          <a:xfrm>
            <a:off x="6612341" y="1021166"/>
            <a:ext cx="5233916" cy="5016758"/>
          </a:xfrm>
          <a:prstGeom prst="rect">
            <a:avLst/>
          </a:prstGeom>
          <a:noFill/>
        </p:spPr>
        <p:txBody>
          <a:bodyPr wrap="square" rtlCol="0">
            <a:spAutoFit/>
          </a:bodyPr>
          <a:lstStyle/>
          <a:p>
            <a:r>
              <a:rPr lang="en-US" sz="3200" dirty="0"/>
              <a:t>Charles </a:t>
            </a:r>
            <a:r>
              <a:rPr lang="en-US" sz="3200" dirty="0" err="1"/>
              <a:t>Brockden</a:t>
            </a:r>
            <a:r>
              <a:rPr lang="en-US" sz="3200" dirty="0"/>
              <a:t> Brown was an American novelist, historian, and editor of the Early National period. Brown is regarded by some scholars as the most important American novelist before James Fenimore Cooper.</a:t>
            </a:r>
          </a:p>
          <a:p>
            <a:endParaRPr lang="en-US" sz="3200" dirty="0"/>
          </a:p>
        </p:txBody>
      </p:sp>
    </p:spTree>
    <p:extLst>
      <p:ext uri="{BB962C8B-B14F-4D97-AF65-F5344CB8AC3E}">
        <p14:creationId xmlns:p14="http://schemas.microsoft.com/office/powerpoint/2010/main" val="1976372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7AB7DC9A-B5E1-6EA1-AAE9-BCA551A329CD}"/>
              </a:ext>
            </a:extLst>
          </p:cNvPr>
          <p:cNvGrpSpPr/>
          <p:nvPr/>
        </p:nvGrpSpPr>
        <p:grpSpPr>
          <a:xfrm>
            <a:off x="582044" y="414290"/>
            <a:ext cx="11027912" cy="6029420"/>
            <a:chOff x="231491" y="414290"/>
            <a:chExt cx="11027912" cy="6029420"/>
          </a:xfrm>
        </p:grpSpPr>
        <p:pic>
          <p:nvPicPr>
            <p:cNvPr id="3" name="Picture 2">
              <a:extLst>
                <a:ext uri="{FF2B5EF4-FFF2-40B4-BE49-F238E27FC236}">
                  <a16:creationId xmlns:a16="http://schemas.microsoft.com/office/drawing/2014/main" id="{F7C417A2-3194-EB6C-D31B-2D7070FE97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1491" y="414290"/>
              <a:ext cx="6084882" cy="6029420"/>
            </a:xfrm>
            <a:prstGeom prst="rect">
              <a:avLst/>
            </a:prstGeom>
            <a:ln>
              <a:solidFill>
                <a:schemeClr val="accent1"/>
              </a:solidFill>
            </a:ln>
          </p:spPr>
        </p:pic>
        <p:pic>
          <p:nvPicPr>
            <p:cNvPr id="1028" name="Picture 4">
              <a:extLst>
                <a:ext uri="{FF2B5EF4-FFF2-40B4-BE49-F238E27FC236}">
                  <a16:creationId xmlns:a16="http://schemas.microsoft.com/office/drawing/2014/main" id="{1DF3ACFB-C1B8-ADF7-00E3-6235FC8A16E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7096837" y="414290"/>
              <a:ext cx="4162566" cy="602502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53089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4B26A7-A2B6-4D41-C115-4FB9E66539F7}"/>
              </a:ext>
            </a:extLst>
          </p:cNvPr>
          <p:cNvPicPr>
            <a:picLocks noChangeAspect="1"/>
          </p:cNvPicPr>
          <p:nvPr/>
        </p:nvPicPr>
        <p:blipFill>
          <a:blip r:embed="rId3"/>
          <a:stretch>
            <a:fillRect/>
          </a:stretch>
        </p:blipFill>
        <p:spPr>
          <a:xfrm>
            <a:off x="216668" y="286603"/>
            <a:ext cx="6848324" cy="3724715"/>
          </a:xfrm>
          <a:prstGeom prst="rect">
            <a:avLst/>
          </a:prstGeom>
          <a:ln>
            <a:solidFill>
              <a:schemeClr val="accent1"/>
            </a:solidFill>
          </a:ln>
        </p:spPr>
      </p:pic>
      <p:pic>
        <p:nvPicPr>
          <p:cNvPr id="6" name="Picture 5">
            <a:extLst>
              <a:ext uri="{FF2B5EF4-FFF2-40B4-BE49-F238E27FC236}">
                <a16:creationId xmlns:a16="http://schemas.microsoft.com/office/drawing/2014/main" id="{6AF236BF-F5C3-72CA-85FA-F0C13A39A480}"/>
              </a:ext>
            </a:extLst>
          </p:cNvPr>
          <p:cNvPicPr>
            <a:picLocks noChangeAspect="1"/>
          </p:cNvPicPr>
          <p:nvPr/>
        </p:nvPicPr>
        <p:blipFill>
          <a:blip r:embed="rId4"/>
          <a:stretch>
            <a:fillRect/>
          </a:stretch>
        </p:blipFill>
        <p:spPr>
          <a:xfrm>
            <a:off x="5122725" y="3280421"/>
            <a:ext cx="6852607" cy="3243208"/>
          </a:xfrm>
          <a:prstGeom prst="rect">
            <a:avLst/>
          </a:prstGeom>
          <a:ln>
            <a:solidFill>
              <a:schemeClr val="accent1"/>
            </a:solidFill>
          </a:ln>
        </p:spPr>
      </p:pic>
    </p:spTree>
    <p:extLst>
      <p:ext uri="{BB962C8B-B14F-4D97-AF65-F5344CB8AC3E}">
        <p14:creationId xmlns:p14="http://schemas.microsoft.com/office/powerpoint/2010/main" val="383501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78DD30-8EA6-2516-1B40-B9FC8638E1BA}"/>
              </a:ext>
            </a:extLst>
          </p:cNvPr>
          <p:cNvPicPr>
            <a:picLocks noChangeAspect="1"/>
          </p:cNvPicPr>
          <p:nvPr/>
        </p:nvPicPr>
        <p:blipFill>
          <a:blip r:embed="rId3"/>
          <a:stretch>
            <a:fillRect/>
          </a:stretch>
        </p:blipFill>
        <p:spPr>
          <a:xfrm>
            <a:off x="184244" y="283101"/>
            <a:ext cx="11081982" cy="2965008"/>
          </a:xfrm>
          <a:prstGeom prst="rect">
            <a:avLst/>
          </a:prstGeom>
        </p:spPr>
      </p:pic>
      <p:pic>
        <p:nvPicPr>
          <p:cNvPr id="7" name="Picture 6">
            <a:extLst>
              <a:ext uri="{FF2B5EF4-FFF2-40B4-BE49-F238E27FC236}">
                <a16:creationId xmlns:a16="http://schemas.microsoft.com/office/drawing/2014/main" id="{2DB5B420-5B19-74B4-4F8B-1D8DB82C88EB}"/>
              </a:ext>
            </a:extLst>
          </p:cNvPr>
          <p:cNvPicPr>
            <a:picLocks noChangeAspect="1"/>
          </p:cNvPicPr>
          <p:nvPr/>
        </p:nvPicPr>
        <p:blipFill>
          <a:blip r:embed="rId4"/>
          <a:stretch>
            <a:fillRect/>
          </a:stretch>
        </p:blipFill>
        <p:spPr>
          <a:xfrm>
            <a:off x="2276475" y="1593324"/>
            <a:ext cx="7639050" cy="4981575"/>
          </a:xfrm>
          <a:prstGeom prst="rect">
            <a:avLst/>
          </a:prstGeom>
        </p:spPr>
      </p:pic>
    </p:spTree>
    <p:extLst>
      <p:ext uri="{BB962C8B-B14F-4D97-AF65-F5344CB8AC3E}">
        <p14:creationId xmlns:p14="http://schemas.microsoft.com/office/powerpoint/2010/main" val="3250271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59F678F-4F8F-B4BE-E544-CA9F02D8582A}"/>
              </a:ext>
            </a:extLst>
          </p:cNvPr>
          <p:cNvGrpSpPr/>
          <p:nvPr/>
        </p:nvGrpSpPr>
        <p:grpSpPr>
          <a:xfrm>
            <a:off x="177918" y="401045"/>
            <a:ext cx="11836164" cy="6055910"/>
            <a:chOff x="177918" y="401045"/>
            <a:chExt cx="11836164" cy="6055910"/>
          </a:xfrm>
        </p:grpSpPr>
        <p:pic>
          <p:nvPicPr>
            <p:cNvPr id="3" name="Picture 2">
              <a:extLst>
                <a:ext uri="{FF2B5EF4-FFF2-40B4-BE49-F238E27FC236}">
                  <a16:creationId xmlns:a16="http://schemas.microsoft.com/office/drawing/2014/main" id="{26E17B9F-93FF-CAB5-7F0D-8010A91CD5D5}"/>
                </a:ext>
              </a:extLst>
            </p:cNvPr>
            <p:cNvPicPr>
              <a:picLocks noChangeAspect="1"/>
            </p:cNvPicPr>
            <p:nvPr/>
          </p:nvPicPr>
          <p:blipFill>
            <a:blip r:embed="rId3"/>
            <a:stretch>
              <a:fillRect/>
            </a:stretch>
          </p:blipFill>
          <p:spPr>
            <a:xfrm>
              <a:off x="177918" y="401045"/>
              <a:ext cx="6047159" cy="6055910"/>
            </a:xfrm>
            <a:prstGeom prst="rect">
              <a:avLst/>
            </a:prstGeom>
            <a:ln>
              <a:solidFill>
                <a:schemeClr val="accent1"/>
              </a:solidFill>
            </a:ln>
          </p:spPr>
        </p:pic>
        <p:pic>
          <p:nvPicPr>
            <p:cNvPr id="5" name="Picture 4">
              <a:extLst>
                <a:ext uri="{FF2B5EF4-FFF2-40B4-BE49-F238E27FC236}">
                  <a16:creationId xmlns:a16="http://schemas.microsoft.com/office/drawing/2014/main" id="{06E153D8-76BC-0B0C-0596-B78BE7D9F7D4}"/>
                </a:ext>
              </a:extLst>
            </p:cNvPr>
            <p:cNvPicPr>
              <a:picLocks noChangeAspect="1"/>
            </p:cNvPicPr>
            <p:nvPr/>
          </p:nvPicPr>
          <p:blipFill>
            <a:blip r:embed="rId4"/>
            <a:stretch>
              <a:fillRect/>
            </a:stretch>
          </p:blipFill>
          <p:spPr>
            <a:xfrm>
              <a:off x="6379853" y="401045"/>
              <a:ext cx="5634229" cy="6006579"/>
            </a:xfrm>
            <a:prstGeom prst="rect">
              <a:avLst/>
            </a:prstGeom>
            <a:ln>
              <a:solidFill>
                <a:schemeClr val="accent1"/>
              </a:solidFill>
            </a:ln>
          </p:spPr>
        </p:pic>
      </p:grpSp>
    </p:spTree>
    <p:extLst>
      <p:ext uri="{BB962C8B-B14F-4D97-AF65-F5344CB8AC3E}">
        <p14:creationId xmlns:p14="http://schemas.microsoft.com/office/powerpoint/2010/main" val="1235597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2D0DC57-7999-9FF1-2A74-81CB6444CB4B}"/>
              </a:ext>
            </a:extLst>
          </p:cNvPr>
          <p:cNvPicPr>
            <a:picLocks noChangeAspect="1"/>
          </p:cNvPicPr>
          <p:nvPr/>
        </p:nvPicPr>
        <p:blipFill>
          <a:blip r:embed="rId3"/>
          <a:stretch>
            <a:fillRect/>
          </a:stretch>
        </p:blipFill>
        <p:spPr>
          <a:xfrm>
            <a:off x="8371974" y="426941"/>
            <a:ext cx="3591426" cy="1257475"/>
          </a:xfrm>
          <a:prstGeom prst="rect">
            <a:avLst/>
          </a:prstGeom>
        </p:spPr>
      </p:pic>
      <p:pic>
        <p:nvPicPr>
          <p:cNvPr id="7" name="Picture 6">
            <a:extLst>
              <a:ext uri="{FF2B5EF4-FFF2-40B4-BE49-F238E27FC236}">
                <a16:creationId xmlns:a16="http://schemas.microsoft.com/office/drawing/2014/main" id="{53A0CA94-3FFD-1D29-F5AF-DDCF8FEC4C36}"/>
              </a:ext>
            </a:extLst>
          </p:cNvPr>
          <p:cNvPicPr>
            <a:picLocks noChangeAspect="1"/>
          </p:cNvPicPr>
          <p:nvPr/>
        </p:nvPicPr>
        <p:blipFill>
          <a:blip r:embed="rId4"/>
          <a:stretch>
            <a:fillRect/>
          </a:stretch>
        </p:blipFill>
        <p:spPr>
          <a:xfrm>
            <a:off x="228600" y="426941"/>
            <a:ext cx="7915275" cy="2058216"/>
          </a:xfrm>
          <a:prstGeom prst="rect">
            <a:avLst/>
          </a:prstGeom>
        </p:spPr>
      </p:pic>
      <p:pic>
        <p:nvPicPr>
          <p:cNvPr id="9" name="Picture 8">
            <a:extLst>
              <a:ext uri="{FF2B5EF4-FFF2-40B4-BE49-F238E27FC236}">
                <a16:creationId xmlns:a16="http://schemas.microsoft.com/office/drawing/2014/main" id="{1D810E01-1CAE-4467-20B6-8ED9C7D533DB}"/>
              </a:ext>
            </a:extLst>
          </p:cNvPr>
          <p:cNvPicPr>
            <a:picLocks noChangeAspect="1"/>
          </p:cNvPicPr>
          <p:nvPr/>
        </p:nvPicPr>
        <p:blipFill>
          <a:blip r:embed="rId5"/>
          <a:stretch>
            <a:fillRect/>
          </a:stretch>
        </p:blipFill>
        <p:spPr>
          <a:xfrm>
            <a:off x="228600" y="2895971"/>
            <a:ext cx="5867400" cy="3543007"/>
          </a:xfrm>
          <a:prstGeom prst="rect">
            <a:avLst/>
          </a:prstGeom>
        </p:spPr>
      </p:pic>
      <p:pic>
        <p:nvPicPr>
          <p:cNvPr id="11" name="Picture 10">
            <a:extLst>
              <a:ext uri="{FF2B5EF4-FFF2-40B4-BE49-F238E27FC236}">
                <a16:creationId xmlns:a16="http://schemas.microsoft.com/office/drawing/2014/main" id="{B50060C5-AEB3-6485-E3DD-D68DBBCF09E4}"/>
              </a:ext>
            </a:extLst>
          </p:cNvPr>
          <p:cNvPicPr>
            <a:picLocks noChangeAspect="1"/>
          </p:cNvPicPr>
          <p:nvPr/>
        </p:nvPicPr>
        <p:blipFill>
          <a:blip r:embed="rId6"/>
          <a:stretch>
            <a:fillRect/>
          </a:stretch>
        </p:blipFill>
        <p:spPr>
          <a:xfrm>
            <a:off x="6673960" y="2653561"/>
            <a:ext cx="5518040" cy="1550878"/>
          </a:xfrm>
          <a:prstGeom prst="rect">
            <a:avLst/>
          </a:prstGeom>
        </p:spPr>
      </p:pic>
    </p:spTree>
    <p:extLst>
      <p:ext uri="{BB962C8B-B14F-4D97-AF65-F5344CB8AC3E}">
        <p14:creationId xmlns:p14="http://schemas.microsoft.com/office/powerpoint/2010/main" val="10728327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720DFF-E2F6-2065-E8B2-A61452F703D4}"/>
              </a:ext>
            </a:extLst>
          </p:cNvPr>
          <p:cNvSpPr txBox="1"/>
          <p:nvPr/>
        </p:nvSpPr>
        <p:spPr>
          <a:xfrm>
            <a:off x="358572" y="872403"/>
            <a:ext cx="11474857" cy="5016758"/>
          </a:xfrm>
          <a:prstGeom prst="rect">
            <a:avLst/>
          </a:prstGeom>
          <a:noFill/>
        </p:spPr>
        <p:txBody>
          <a:bodyPr wrap="square">
            <a:spAutoFit/>
          </a:bodyPr>
          <a:lstStyle/>
          <a:p>
            <a:pPr marL="285750" indent="-285750">
              <a:buFont typeface="Arial" panose="020B0604020202020204" pitchFamily="34" charset="0"/>
              <a:buChar char="•"/>
            </a:pPr>
            <a:r>
              <a:rPr lang="en-US" sz="3200" dirty="0"/>
              <a:t>Redesign backend for RHEL 9 stack</a:t>
            </a:r>
          </a:p>
          <a:p>
            <a:pPr marL="285750" indent="-285750">
              <a:buFont typeface="Arial" panose="020B0604020202020204" pitchFamily="34" charset="0"/>
              <a:buChar char="•"/>
            </a:pPr>
            <a:r>
              <a:rPr lang="en-US" sz="3200" dirty="0"/>
              <a:t>Migrate all the XML data to exist-</a:t>
            </a:r>
            <a:r>
              <a:rPr lang="en-US" sz="3200" dirty="0" err="1"/>
              <a:t>db</a:t>
            </a:r>
            <a:endParaRPr lang="en-US" sz="3200" dirty="0"/>
          </a:p>
          <a:p>
            <a:pPr marL="285750" indent="-285750">
              <a:buFont typeface="Arial" panose="020B0604020202020204" pitchFamily="34" charset="0"/>
              <a:buChar char="•"/>
            </a:pPr>
            <a:r>
              <a:rPr lang="en-US" sz="3200" dirty="0"/>
              <a:t>Redesign UI search/results and make them mobile-friendly</a:t>
            </a:r>
          </a:p>
          <a:p>
            <a:pPr marL="285750" indent="-285750">
              <a:buFont typeface="Arial" panose="020B0604020202020204" pitchFamily="34" charset="0"/>
              <a:buChar char="•"/>
            </a:pPr>
            <a:r>
              <a:rPr lang="en-US" sz="3200" dirty="0"/>
              <a:t>React frontend and an API ajax/</a:t>
            </a:r>
            <a:r>
              <a:rPr lang="en-US" sz="3200" dirty="0" err="1"/>
              <a:t>php</a:t>
            </a:r>
            <a:r>
              <a:rPr lang="en-US" sz="3200" dirty="0"/>
              <a:t> to access the exist-</a:t>
            </a:r>
            <a:r>
              <a:rPr lang="en-US" sz="3200" dirty="0" err="1"/>
              <a:t>db</a:t>
            </a:r>
            <a:endParaRPr lang="en-US" sz="3200" dirty="0"/>
          </a:p>
          <a:p>
            <a:pPr marL="285750" indent="-285750">
              <a:buFont typeface="Arial" panose="020B0604020202020204" pitchFamily="34" charset="0"/>
              <a:buChar char="•"/>
            </a:pPr>
            <a:r>
              <a:rPr lang="en-US" sz="3200" dirty="0"/>
              <a:t>Create a zoomable side-by-side display of the document images and the transformed XML for PCs and one for mobile</a:t>
            </a:r>
          </a:p>
          <a:p>
            <a:pPr marL="285750" indent="-285750">
              <a:buFont typeface="Arial" panose="020B0604020202020204" pitchFamily="34" charset="0"/>
              <a:buChar char="•"/>
            </a:pPr>
            <a:r>
              <a:rPr lang="en-US" sz="3200" dirty="0"/>
              <a:t>Create new XSLT transformations for the new viewers</a:t>
            </a:r>
          </a:p>
          <a:p>
            <a:pPr marL="285750" indent="-285750">
              <a:buFont typeface="Arial" panose="020B0604020202020204" pitchFamily="34" charset="0"/>
              <a:buChar char="•"/>
            </a:pPr>
            <a:r>
              <a:rPr lang="en-US" sz="3200" dirty="0"/>
              <a:t>Ensure the Library of Congress Subject Headings search works</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endParaRPr lang="en-US" sz="3200" dirty="0"/>
          </a:p>
        </p:txBody>
      </p:sp>
      <p:sp>
        <p:nvSpPr>
          <p:cNvPr id="4" name="Title 1">
            <a:extLst>
              <a:ext uri="{FF2B5EF4-FFF2-40B4-BE49-F238E27FC236}">
                <a16:creationId xmlns:a16="http://schemas.microsoft.com/office/drawing/2014/main" id="{917A1306-A87C-5ABC-35CA-60A60895E709}"/>
              </a:ext>
            </a:extLst>
          </p:cNvPr>
          <p:cNvSpPr txBox="1">
            <a:spLocks/>
          </p:cNvSpPr>
          <p:nvPr/>
        </p:nvSpPr>
        <p:spPr>
          <a:xfrm>
            <a:off x="838200" y="262765"/>
            <a:ext cx="10515600" cy="76763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Requirements</a:t>
            </a:r>
          </a:p>
        </p:txBody>
      </p:sp>
      <p:grpSp>
        <p:nvGrpSpPr>
          <p:cNvPr id="17" name="Group 16">
            <a:extLst>
              <a:ext uri="{FF2B5EF4-FFF2-40B4-BE49-F238E27FC236}">
                <a16:creationId xmlns:a16="http://schemas.microsoft.com/office/drawing/2014/main" id="{0CCD8F6C-7BB0-F04E-8EE4-4EC0A47244BC}"/>
              </a:ext>
            </a:extLst>
          </p:cNvPr>
          <p:cNvGrpSpPr/>
          <p:nvPr/>
        </p:nvGrpSpPr>
        <p:grpSpPr>
          <a:xfrm>
            <a:off x="2399507" y="5313829"/>
            <a:ext cx="7392986" cy="1249450"/>
            <a:chOff x="2201390" y="5313829"/>
            <a:chExt cx="7392986" cy="1249450"/>
          </a:xfrm>
        </p:grpSpPr>
        <p:pic>
          <p:nvPicPr>
            <p:cNvPr id="5" name="Picture 4">
              <a:extLst>
                <a:ext uri="{FF2B5EF4-FFF2-40B4-BE49-F238E27FC236}">
                  <a16:creationId xmlns:a16="http://schemas.microsoft.com/office/drawing/2014/main" id="{43907FCD-1BC7-8ABF-CA33-9D5F9BF7CF95}"/>
                </a:ext>
              </a:extLst>
            </p:cNvPr>
            <p:cNvPicPr>
              <a:picLocks noChangeAspect="1"/>
            </p:cNvPicPr>
            <p:nvPr/>
          </p:nvPicPr>
          <p:blipFill>
            <a:blip r:embed="rId3"/>
            <a:stretch>
              <a:fillRect/>
            </a:stretch>
          </p:blipFill>
          <p:spPr>
            <a:xfrm>
              <a:off x="2201390" y="5557554"/>
              <a:ext cx="2095500" cy="762000"/>
            </a:xfrm>
            <a:prstGeom prst="rect">
              <a:avLst/>
            </a:prstGeom>
          </p:spPr>
        </p:pic>
        <p:pic>
          <p:nvPicPr>
            <p:cNvPr id="9" name="Picture 8">
              <a:extLst>
                <a:ext uri="{FF2B5EF4-FFF2-40B4-BE49-F238E27FC236}">
                  <a16:creationId xmlns:a16="http://schemas.microsoft.com/office/drawing/2014/main" id="{41B35251-BB71-5E0B-6964-67EE5F3241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37271" y="5313829"/>
              <a:ext cx="1170601" cy="1249450"/>
            </a:xfrm>
            <a:prstGeom prst="rect">
              <a:avLst/>
            </a:prstGeom>
          </p:spPr>
        </p:pic>
        <p:pic>
          <p:nvPicPr>
            <p:cNvPr id="13" name="Graphic 12">
              <a:extLst>
                <a:ext uri="{FF2B5EF4-FFF2-40B4-BE49-F238E27FC236}">
                  <a16:creationId xmlns:a16="http://schemas.microsoft.com/office/drawing/2014/main" id="{1215587A-04AC-3A3F-0DCD-D2899DDCE65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48254" y="5318603"/>
              <a:ext cx="1239902" cy="1239902"/>
            </a:xfrm>
            <a:prstGeom prst="rect">
              <a:avLst/>
            </a:prstGeom>
          </p:spPr>
        </p:pic>
        <p:pic>
          <p:nvPicPr>
            <p:cNvPr id="15" name="Picture 14">
              <a:extLst>
                <a:ext uri="{FF2B5EF4-FFF2-40B4-BE49-F238E27FC236}">
                  <a16:creationId xmlns:a16="http://schemas.microsoft.com/office/drawing/2014/main" id="{ADAC0C94-C8AF-3250-2545-76D48A5C37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7975" y="5388458"/>
              <a:ext cx="1146401" cy="1100193"/>
            </a:xfrm>
            <a:prstGeom prst="rect">
              <a:avLst/>
            </a:prstGeom>
          </p:spPr>
        </p:pic>
      </p:grpSp>
    </p:spTree>
    <p:extLst>
      <p:ext uri="{BB962C8B-B14F-4D97-AF65-F5344CB8AC3E}">
        <p14:creationId xmlns:p14="http://schemas.microsoft.com/office/powerpoint/2010/main" val="199945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720DFF-E2F6-2065-E8B2-A61452F703D4}"/>
              </a:ext>
            </a:extLst>
          </p:cNvPr>
          <p:cNvSpPr txBox="1"/>
          <p:nvPr/>
        </p:nvSpPr>
        <p:spPr>
          <a:xfrm>
            <a:off x="323780" y="988411"/>
            <a:ext cx="11544440" cy="5016758"/>
          </a:xfrm>
          <a:prstGeom prst="rect">
            <a:avLst/>
          </a:prstGeom>
          <a:noFill/>
        </p:spPr>
        <p:txBody>
          <a:bodyPr wrap="square">
            <a:spAutoFit/>
          </a:bodyPr>
          <a:lstStyle/>
          <a:p>
            <a:pPr marL="285750" indent="-285750">
              <a:buFont typeface="Arial" panose="020B0604020202020204" pitchFamily="34" charset="0"/>
              <a:buChar char="•"/>
            </a:pPr>
            <a:r>
              <a:rPr lang="en-US" sz="3200" dirty="0"/>
              <a:t>GDRP cookie warning and Section 508 compliant (alt-text/PDF)</a:t>
            </a:r>
          </a:p>
          <a:p>
            <a:pPr marL="285750" indent="-285750">
              <a:buFont typeface="Arial" panose="020B0604020202020204" pitchFamily="34" charset="0"/>
              <a:buChar char="•"/>
            </a:pPr>
            <a:r>
              <a:rPr lang="en-US" sz="3200" dirty="0"/>
              <a:t>Fix the bookbag functionality (email of list of links)</a:t>
            </a:r>
          </a:p>
          <a:p>
            <a:pPr marL="285750" indent="-285750">
              <a:buFont typeface="Arial" panose="020B0604020202020204" pitchFamily="34" charset="0"/>
              <a:buChar char="•"/>
            </a:pPr>
            <a:r>
              <a:rPr lang="en-US" sz="3200" dirty="0"/>
              <a:t>Migration of data to STARS</a:t>
            </a:r>
          </a:p>
          <a:p>
            <a:pPr marL="742950" lvl="1" indent="-285750">
              <a:buFont typeface="Arial" panose="020B0604020202020204" pitchFamily="34" charset="0"/>
              <a:buChar char="•"/>
            </a:pPr>
            <a:r>
              <a:rPr lang="en-US" sz="3200" dirty="0"/>
              <a:t>Metadata manifest for all XML files (~1,000)</a:t>
            </a:r>
          </a:p>
          <a:p>
            <a:pPr marL="742950" lvl="1" indent="-285750">
              <a:buFont typeface="Arial" panose="020B0604020202020204" pitchFamily="34" charset="0"/>
              <a:buChar char="•"/>
            </a:pPr>
            <a:r>
              <a:rPr lang="en-US" sz="3200" dirty="0"/>
              <a:t>PDF file of each document image set</a:t>
            </a:r>
          </a:p>
          <a:p>
            <a:pPr marL="742950" lvl="1" indent="-285750">
              <a:buFont typeface="Arial" panose="020B0604020202020204" pitchFamily="34" charset="0"/>
              <a:buChar char="•"/>
            </a:pPr>
            <a:r>
              <a:rPr lang="en-US" sz="3200" dirty="0"/>
              <a:t>PDF file of transformed XML for each image set</a:t>
            </a:r>
          </a:p>
          <a:p>
            <a:pPr marL="285750" indent="-285750">
              <a:buFont typeface="Arial" panose="020B0604020202020204" pitchFamily="34" charset="0"/>
              <a:buChar char="•"/>
            </a:pPr>
            <a:r>
              <a:rPr lang="en-US" sz="3200" dirty="0"/>
              <a:t>Full documentation for installation on RHEL 9 as you will be developing on Ubuntu</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endParaRPr lang="en-US" sz="3200" dirty="0"/>
          </a:p>
        </p:txBody>
      </p:sp>
      <p:sp>
        <p:nvSpPr>
          <p:cNvPr id="4" name="Title 1">
            <a:extLst>
              <a:ext uri="{FF2B5EF4-FFF2-40B4-BE49-F238E27FC236}">
                <a16:creationId xmlns:a16="http://schemas.microsoft.com/office/drawing/2014/main" id="{917A1306-A87C-5ABC-35CA-60A60895E709}"/>
              </a:ext>
            </a:extLst>
          </p:cNvPr>
          <p:cNvSpPr txBox="1">
            <a:spLocks/>
          </p:cNvSpPr>
          <p:nvPr/>
        </p:nvSpPr>
        <p:spPr>
          <a:xfrm>
            <a:off x="838200" y="262765"/>
            <a:ext cx="10515600" cy="76763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Requirements</a:t>
            </a:r>
          </a:p>
        </p:txBody>
      </p:sp>
      <p:pic>
        <p:nvPicPr>
          <p:cNvPr id="11" name="Picture 10">
            <a:extLst>
              <a:ext uri="{FF2B5EF4-FFF2-40B4-BE49-F238E27FC236}">
                <a16:creationId xmlns:a16="http://schemas.microsoft.com/office/drawing/2014/main" id="{685E80D6-6888-C0FA-6FAA-9ACFFE7FA2DF}"/>
              </a:ext>
            </a:extLst>
          </p:cNvPr>
          <p:cNvPicPr>
            <a:picLocks noChangeAspect="1"/>
          </p:cNvPicPr>
          <p:nvPr/>
        </p:nvPicPr>
        <p:blipFill rotWithShape="1">
          <a:blip r:embed="rId3">
            <a:extLst>
              <a:ext uri="{28A0092B-C50C-407E-A947-70E740481C1C}">
                <a14:useLocalDpi xmlns:a14="http://schemas.microsoft.com/office/drawing/2010/main" val="0"/>
              </a:ext>
            </a:extLst>
          </a:blip>
          <a:srcRect r="69724"/>
          <a:stretch/>
        </p:blipFill>
        <p:spPr>
          <a:xfrm>
            <a:off x="4250349" y="5259625"/>
            <a:ext cx="3691303" cy="1480457"/>
          </a:xfrm>
          <a:prstGeom prst="rect">
            <a:avLst/>
          </a:prstGeom>
        </p:spPr>
      </p:pic>
    </p:spTree>
    <p:extLst>
      <p:ext uri="{BB962C8B-B14F-4D97-AF65-F5344CB8AC3E}">
        <p14:creationId xmlns:p14="http://schemas.microsoft.com/office/powerpoint/2010/main" val="856399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6F549-69DB-6484-2020-C4C70FD82875}"/>
              </a:ext>
            </a:extLst>
          </p:cNvPr>
          <p:cNvSpPr txBox="1">
            <a:spLocks/>
          </p:cNvSpPr>
          <p:nvPr/>
        </p:nvSpPr>
        <p:spPr>
          <a:xfrm>
            <a:off x="838200" y="262765"/>
            <a:ext cx="10515600" cy="76763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Stretch Goals</a:t>
            </a:r>
          </a:p>
        </p:txBody>
      </p:sp>
      <p:sp>
        <p:nvSpPr>
          <p:cNvPr id="3" name="TextBox 2">
            <a:extLst>
              <a:ext uri="{FF2B5EF4-FFF2-40B4-BE49-F238E27FC236}">
                <a16:creationId xmlns:a16="http://schemas.microsoft.com/office/drawing/2014/main" id="{27C7DFE8-6BA1-8E84-D907-D16BC991E96B}"/>
              </a:ext>
            </a:extLst>
          </p:cNvPr>
          <p:cNvSpPr txBox="1"/>
          <p:nvPr/>
        </p:nvSpPr>
        <p:spPr>
          <a:xfrm>
            <a:off x="432815" y="988411"/>
            <a:ext cx="11252578" cy="3539430"/>
          </a:xfrm>
          <a:prstGeom prst="rect">
            <a:avLst/>
          </a:prstGeom>
          <a:noFill/>
        </p:spPr>
        <p:txBody>
          <a:bodyPr wrap="square">
            <a:spAutoFit/>
          </a:bodyPr>
          <a:lstStyle/>
          <a:p>
            <a:pPr marL="285750" indent="-285750">
              <a:buFont typeface="Arial" panose="020B0604020202020204" pitchFamily="34" charset="0"/>
              <a:buChar char="•"/>
            </a:pPr>
            <a:r>
              <a:rPr lang="en-US" sz="3200" dirty="0"/>
              <a:t>Only after the main requirements are completed</a:t>
            </a:r>
          </a:p>
          <a:p>
            <a:pPr marL="742950" lvl="1" indent="-285750">
              <a:buFont typeface="Arial" panose="020B0604020202020204" pitchFamily="34" charset="0"/>
              <a:buChar char="•"/>
            </a:pPr>
            <a:r>
              <a:rPr lang="en-US" sz="3200" dirty="0"/>
              <a:t>Possibly containerize the implementation using </a:t>
            </a:r>
            <a:r>
              <a:rPr lang="en-US" sz="3200" dirty="0" err="1"/>
              <a:t>Podman</a:t>
            </a:r>
            <a:endParaRPr lang="en-US" sz="3200" dirty="0"/>
          </a:p>
          <a:p>
            <a:pPr marL="742950" lvl="1" indent="-285750">
              <a:buFont typeface="Arial" panose="020B0604020202020204" pitchFamily="34" charset="0"/>
              <a:buChar char="•"/>
            </a:pPr>
            <a:r>
              <a:rPr lang="en-US" sz="3200" dirty="0"/>
              <a:t>Help us rethink how the bibliographies are implemented</a:t>
            </a:r>
          </a:p>
          <a:p>
            <a:pPr marL="742950" lvl="1" indent="-285750">
              <a:buFont typeface="Arial" panose="020B0604020202020204" pitchFamily="34" charset="0"/>
              <a:buChar char="•"/>
            </a:pPr>
            <a:endParaRPr lang="en-US" sz="3200" dirty="0"/>
          </a:p>
          <a:p>
            <a:pPr marL="742950" lvl="1" indent="-285750">
              <a:buFont typeface="Arial" panose="020B0604020202020204" pitchFamily="34" charset="0"/>
              <a:buChar char="•"/>
            </a:pPr>
            <a:endParaRPr lang="en-US" sz="3200" dirty="0"/>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endParaRPr lang="en-US" sz="3200" dirty="0"/>
          </a:p>
        </p:txBody>
      </p:sp>
      <p:pic>
        <p:nvPicPr>
          <p:cNvPr id="7" name="Picture 6">
            <a:extLst>
              <a:ext uri="{FF2B5EF4-FFF2-40B4-BE49-F238E27FC236}">
                <a16:creationId xmlns:a16="http://schemas.microsoft.com/office/drawing/2014/main" id="{E8AB5160-4EE5-02F4-6E12-7B64F33B76AB}"/>
              </a:ext>
            </a:extLst>
          </p:cNvPr>
          <p:cNvPicPr>
            <a:picLocks noChangeAspect="1"/>
          </p:cNvPicPr>
          <p:nvPr/>
        </p:nvPicPr>
        <p:blipFill>
          <a:blip r:embed="rId3"/>
          <a:stretch>
            <a:fillRect/>
          </a:stretch>
        </p:blipFill>
        <p:spPr>
          <a:xfrm>
            <a:off x="2384778" y="2709756"/>
            <a:ext cx="7422444" cy="3793401"/>
          </a:xfrm>
          <a:prstGeom prst="rect">
            <a:avLst/>
          </a:prstGeom>
          <a:ln>
            <a:solidFill>
              <a:schemeClr val="tx1"/>
            </a:solidFill>
          </a:ln>
        </p:spPr>
      </p:pic>
    </p:spTree>
    <p:extLst>
      <p:ext uri="{BB962C8B-B14F-4D97-AF65-F5344CB8AC3E}">
        <p14:creationId xmlns:p14="http://schemas.microsoft.com/office/powerpoint/2010/main" val="271225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A7ADE44-D9D9-4EBA-8BB1-D0FDF6DC016B}"/>
              </a:ext>
            </a:extLst>
          </p:cNvPr>
          <p:cNvSpPr txBox="1">
            <a:spLocks/>
          </p:cNvSpPr>
          <p:nvPr/>
        </p:nvSpPr>
        <p:spPr bwMode="black">
          <a:xfrm>
            <a:off x="1285164" y="820804"/>
            <a:ext cx="9621672" cy="3812611"/>
          </a:xfrm>
          <a:prstGeom prst="rect">
            <a:avLst/>
          </a:prstGeom>
          <a:solidFill>
            <a:srgbClr val="FFFFFF"/>
          </a:solidFill>
          <a:ln w="31750" cap="sq">
            <a:solidFill>
              <a:srgbClr val="404040"/>
            </a:solidFill>
            <a:miter lim="800000"/>
          </a:ln>
        </p:spPr>
        <p:txBody>
          <a:bodyPr vert="horz" lIns="182880" tIns="182880" rIns="182880" bIns="182880" rtlCol="0" anchor="ctr">
            <a:no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n-US" sz="3200" dirty="0">
                <a:latin typeface="+mn-lt"/>
              </a:rPr>
              <a:t>Contact Info:</a:t>
            </a:r>
          </a:p>
          <a:p>
            <a:endParaRPr lang="en-US" sz="3200" cap="none" dirty="0">
              <a:latin typeface="+mn-lt"/>
            </a:endParaRPr>
          </a:p>
          <a:p>
            <a:r>
              <a:rPr lang="en-US" sz="3200" cap="none" dirty="0">
                <a:latin typeface="+mn-lt"/>
              </a:rPr>
              <a:t>Amy.Giroux@ucf.edu</a:t>
            </a:r>
          </a:p>
          <a:p>
            <a:endParaRPr lang="en-US" sz="3200" cap="none" dirty="0">
              <a:latin typeface="+mn-lt"/>
            </a:endParaRPr>
          </a:p>
          <a:p>
            <a:r>
              <a:rPr lang="en-US" sz="3200" cap="none" dirty="0">
                <a:latin typeface="+mn-lt"/>
              </a:rPr>
              <a:t>Brook.Miller@ucf.edu</a:t>
            </a:r>
          </a:p>
          <a:p>
            <a:endParaRPr lang="en-US" sz="3200" cap="none" dirty="0">
              <a:latin typeface="+mn-lt"/>
            </a:endParaRPr>
          </a:p>
          <a:p>
            <a:r>
              <a:rPr lang="en-US" sz="3200" cap="none" dirty="0">
                <a:latin typeface="+mn-lt"/>
              </a:rPr>
              <a:t>Center for Humanities &amp; Digital Research</a:t>
            </a:r>
          </a:p>
        </p:txBody>
      </p:sp>
      <p:pic>
        <p:nvPicPr>
          <p:cNvPr id="5" name="Picture 4">
            <a:extLst>
              <a:ext uri="{FF2B5EF4-FFF2-40B4-BE49-F238E27FC236}">
                <a16:creationId xmlns:a16="http://schemas.microsoft.com/office/drawing/2014/main" id="{4731B845-8731-4E29-C6EC-C9B950E537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2518" y="4803487"/>
            <a:ext cx="1726965" cy="1726965"/>
          </a:xfrm>
          <a:prstGeom prst="rect">
            <a:avLst/>
          </a:prstGeom>
        </p:spPr>
      </p:pic>
    </p:spTree>
    <p:extLst>
      <p:ext uri="{BB962C8B-B14F-4D97-AF65-F5344CB8AC3E}">
        <p14:creationId xmlns:p14="http://schemas.microsoft.com/office/powerpoint/2010/main" val="21327176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EA865CBA01E3428C1E675743CD0A09" ma:contentTypeVersion="14" ma:contentTypeDescription="Create a new document." ma:contentTypeScope="" ma:versionID="965baab91bff3f71594c1706b863d346">
  <xsd:schema xmlns:xsd="http://www.w3.org/2001/XMLSchema" xmlns:xs="http://www.w3.org/2001/XMLSchema" xmlns:p="http://schemas.microsoft.com/office/2006/metadata/properties" xmlns:ns2="e04ef160-288c-4d26-a62b-278ce76c9f31" xmlns:ns3="a291c2b9-422b-4521-889f-55cf36c6f127" targetNamespace="http://schemas.microsoft.com/office/2006/metadata/properties" ma:root="true" ma:fieldsID="28700a22e981c2d1c13781a3b8b99141" ns2:_="" ns3:_="">
    <xsd:import namespace="e04ef160-288c-4d26-a62b-278ce76c9f31"/>
    <xsd:import namespace="a291c2b9-422b-4521-889f-55cf36c6f12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4ef160-288c-4d26-a62b-278ce76c9f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d757968-b5e0-43bf-af52-13bc706514c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91c2b9-422b-4521-889f-55cf36c6f127"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7f4bb11-4ed0-43ed-84af-b9bbd57a4f61}" ma:internalName="TaxCatchAll" ma:showField="CatchAllData" ma:web="a291c2b9-422b-4521-889f-55cf36c6f12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291c2b9-422b-4521-889f-55cf36c6f127" xsi:nil="true"/>
    <lcf76f155ced4ddcb4097134ff3c332f xmlns="e04ef160-288c-4d26-a62b-278ce76c9f3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3FA1C51-6470-435C-8E89-E6730118FCB7}"/>
</file>

<file path=customXml/itemProps2.xml><?xml version="1.0" encoding="utf-8"?>
<ds:datastoreItem xmlns:ds="http://schemas.openxmlformats.org/officeDocument/2006/customXml" ds:itemID="{D699E53C-BCF5-448A-BC0F-4B31A9AB635E}"/>
</file>

<file path=customXml/itemProps3.xml><?xml version="1.0" encoding="utf-8"?>
<ds:datastoreItem xmlns:ds="http://schemas.openxmlformats.org/officeDocument/2006/customXml" ds:itemID="{45070E1E-F111-4D4D-BF7C-2CB61BF995EC}"/>
</file>

<file path=docProps/app.xml><?xml version="1.0" encoding="utf-8"?>
<Properties xmlns="http://schemas.openxmlformats.org/officeDocument/2006/extended-properties" xmlns:vt="http://schemas.openxmlformats.org/officeDocument/2006/docPropsVTypes">
  <TotalTime>412</TotalTime>
  <Words>1066</Words>
  <Application>Microsoft Office PowerPoint</Application>
  <PresentationFormat>Widescreen</PresentationFormat>
  <Paragraphs>100</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Reimagining the Charles Brockden Brown Archival Site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Brook Miller</dc:creator>
  <cp:lastModifiedBy>Amy Larner Giroux</cp:lastModifiedBy>
  <cp:revision>17</cp:revision>
  <dcterms:created xsi:type="dcterms:W3CDTF">2024-07-31T17:11:50Z</dcterms:created>
  <dcterms:modified xsi:type="dcterms:W3CDTF">2024-08-20T19:52:07Z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0x010100CBEA865CBA01E3428C1E675743CD0A09</vt:lpwstr>
  </property>
</Properties>
</file>